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2" r:id="rId5"/>
    <p:sldId id="293" r:id="rId6"/>
    <p:sldId id="294" r:id="rId7"/>
    <p:sldId id="295" r:id="rId8"/>
    <p:sldId id="296" r:id="rId9"/>
    <p:sldId id="297" r:id="rId10"/>
    <p:sldId id="298" r:id="rId11"/>
    <p:sldId id="299" r:id="rId12"/>
    <p:sldId id="300" r:id="rId13"/>
    <p:sldId id="301" r:id="rId14"/>
    <p:sldId id="302" r:id="rId15"/>
    <p:sldId id="303" r:id="rId16"/>
    <p:sldId id="310" r:id="rId17"/>
    <p:sldId id="30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2.jpe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11/16/2023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957750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70318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11/16/2023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499058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11/16/2023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90950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11/16/2023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451473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11/16/2023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81700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11/16/2023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691610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11/16/2023</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007531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11/16/2023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88086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11/16/2023</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164094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36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BA1780-A246-4C7F-9267-727EF2F4E785}"/>
              </a:ext>
              <a:ext uri="{C183D7F6-B498-43B3-948B-1728B52AA6E4}">
                <adec:decorative xmlns:adec="http://schemas.microsoft.com/office/drawing/2017/decorative" val="1"/>
              </a:ext>
            </a:extLst>
          </p:cNvPr>
          <p:cNvPicPr>
            <a:picLocks noChangeAspect="1"/>
          </p:cNvPicPr>
          <p:nvPr/>
        </p:nvPicPr>
        <p:blipFill rotWithShape="1">
          <a:blip r:embed="rId3"/>
          <a:srcRect t="3846"/>
          <a:stretch/>
        </p:blipFill>
        <p:spPr>
          <a:xfrm>
            <a:off x="20" y="10"/>
            <a:ext cx="12191979" cy="6857990"/>
          </a:xfrm>
          <a:prstGeom prst="rect">
            <a:avLst/>
          </a:prstGeom>
        </p:spPr>
      </p:pic>
      <p:sp>
        <p:nvSpPr>
          <p:cNvPr id="19" name="Rectangle 1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1808532"/>
            <a:ext cx="5452527" cy="3240936"/>
          </a:xfrm>
          <a:prstGeom prst="rect">
            <a:avLst/>
          </a:prstGeom>
          <a:solidFill>
            <a:schemeClr val="bg1">
              <a:lumMod val="75000"/>
              <a:lumOff val="25000"/>
            </a:schemeClr>
          </a:solidFill>
          <a:ln w="6350" cap="sq" cmpd="sng" algn="ctr">
            <a:noFill/>
            <a:prstDash val="solid"/>
            <a:miter lim="800000"/>
          </a:ln>
          <a:effectLst/>
        </p:spPr>
        <p:txBody>
          <a:bodyPr/>
          <a:lstStyle/>
          <a:p>
            <a:endParaRPr lang="en-IN"/>
          </a:p>
        </p:txBody>
      </p:sp>
      <p:sp>
        <p:nvSpPr>
          <p:cNvPr id="21" name="Rectangle 2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975104"/>
            <a:ext cx="5120640" cy="2907792"/>
          </a:xfrm>
          <a:prstGeom prst="rect">
            <a:avLst/>
          </a:prstGeom>
          <a:noFill/>
          <a:ln w="6350" cap="sq" cmpd="sng" algn="ctr">
            <a:solidFill>
              <a:schemeClr val="tx1"/>
            </a:solidFill>
            <a:prstDash val="solid"/>
            <a:miter lim="800000"/>
          </a:ln>
          <a:effectLst>
            <a:softEdge rad="0"/>
          </a:effectLst>
        </p:spPr>
        <p:txBody>
          <a:bodyPr/>
          <a:lstStyle/>
          <a:p>
            <a:endParaRPr lang="en-IN"/>
          </a:p>
        </p:txBody>
      </p:sp>
      <p:sp>
        <p:nvSpPr>
          <p:cNvPr id="2" name="Title 1">
            <a:extLst>
              <a:ext uri="{FF2B5EF4-FFF2-40B4-BE49-F238E27FC236}">
                <a16:creationId xmlns:a16="http://schemas.microsoft.com/office/drawing/2014/main" id="{C0D7398C-75E5-4CB0-BA4F-D7D5CF2495D4}"/>
              </a:ext>
            </a:extLst>
          </p:cNvPr>
          <p:cNvSpPr>
            <a:spLocks noGrp="1"/>
          </p:cNvSpPr>
          <p:nvPr>
            <p:ph type="ctrTitle"/>
          </p:nvPr>
        </p:nvSpPr>
        <p:spPr>
          <a:xfrm>
            <a:off x="1276055" y="2350017"/>
            <a:ext cx="4775075" cy="1630906"/>
          </a:xfrm>
        </p:spPr>
        <p:txBody>
          <a:bodyPr>
            <a:normAutofit fontScale="90000"/>
          </a:bodyPr>
          <a:lstStyle/>
          <a:p>
            <a:r>
              <a:rPr lang="en-US" sz="4400" dirty="0">
                <a:solidFill>
                  <a:schemeClr val="tx1"/>
                </a:solidFill>
              </a:rPr>
              <a:t>Airline reservation system</a:t>
            </a:r>
          </a:p>
        </p:txBody>
      </p:sp>
      <p:sp>
        <p:nvSpPr>
          <p:cNvPr id="3" name="Subtitle 2">
            <a:extLst>
              <a:ext uri="{FF2B5EF4-FFF2-40B4-BE49-F238E27FC236}">
                <a16:creationId xmlns:a16="http://schemas.microsoft.com/office/drawing/2014/main" id="{5C5BFB45-FC34-495C-9C68-F9641246C2EE}"/>
              </a:ext>
            </a:extLst>
          </p:cNvPr>
          <p:cNvSpPr>
            <a:spLocks noGrp="1"/>
          </p:cNvSpPr>
          <p:nvPr>
            <p:ph type="subTitle" idx="1"/>
          </p:nvPr>
        </p:nvSpPr>
        <p:spPr>
          <a:xfrm>
            <a:off x="1276055" y="3749040"/>
            <a:ext cx="5279744" cy="1005840"/>
          </a:xfrm>
        </p:spPr>
        <p:txBody>
          <a:bodyPr>
            <a:normAutofit/>
          </a:bodyPr>
          <a:lstStyle/>
          <a:p>
            <a:pPr algn="l"/>
            <a:r>
              <a:rPr lang="en-US" dirty="0">
                <a:solidFill>
                  <a:schemeClr val="tx1"/>
                </a:solidFill>
              </a:rPr>
              <a:t>By-Srijan Srivastava(RA2211028010065)</a:t>
            </a:r>
          </a:p>
          <a:p>
            <a:pPr algn="l"/>
            <a:r>
              <a:rPr lang="en-US" dirty="0">
                <a:solidFill>
                  <a:schemeClr val="tx1"/>
                </a:solidFill>
              </a:rPr>
              <a:t>        Tanishq Gandhi(RA2211028010008)</a:t>
            </a:r>
          </a:p>
          <a:p>
            <a:pPr algn="r"/>
            <a:endParaRPr lang="en-US" dirty="0">
              <a:solidFill>
                <a:schemeClr val="tx1"/>
              </a:solidFill>
            </a:endParaRPr>
          </a:p>
        </p:txBody>
      </p:sp>
    </p:spTree>
    <p:extLst>
      <p:ext uri="{BB962C8B-B14F-4D97-AF65-F5344CB8AC3E}">
        <p14:creationId xmlns:p14="http://schemas.microsoft.com/office/powerpoint/2010/main" val="215208291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66696A3-FFE4-D30D-3E0A-F9A5F699BD29}"/>
              </a:ext>
            </a:extLst>
          </p:cNvPr>
          <p:cNvSpPr>
            <a:spLocks noGrp="1"/>
          </p:cNvSpPr>
          <p:nvPr>
            <p:ph idx="1"/>
          </p:nvPr>
        </p:nvSpPr>
        <p:spPr>
          <a:xfrm>
            <a:off x="416560" y="406400"/>
            <a:ext cx="11338560" cy="6075680"/>
          </a:xfrm>
        </p:spPr>
        <p:txBody>
          <a:bodyPr numCol="3">
            <a:noAutofit/>
          </a:bodyPr>
          <a:lstStyle/>
          <a:p>
            <a:pPr marL="0" indent="0">
              <a:buNone/>
            </a:pPr>
            <a:r>
              <a:rPr lang="en-IN" sz="1050" b="0" dirty="0">
                <a:effectLst/>
                <a:latin typeface="Consolas" panose="020B0609020204030204" pitchFamily="49" charset="0"/>
              </a:rPr>
              <a:t>def login(self):</a:t>
            </a:r>
          </a:p>
          <a:p>
            <a:pPr marL="0" indent="0">
              <a:buNone/>
            </a:pPr>
            <a:r>
              <a:rPr lang="en-IN" sz="1050" b="0" dirty="0">
                <a:effectLst/>
                <a:latin typeface="Consolas" panose="020B0609020204030204" pitchFamily="49" charset="0"/>
              </a:rPr>
              <a:t>        username = </a:t>
            </a:r>
            <a:r>
              <a:rPr lang="en-IN" sz="1050" b="0" dirty="0" err="1">
                <a:effectLst/>
                <a:latin typeface="Consolas" panose="020B0609020204030204" pitchFamily="49" charset="0"/>
              </a:rPr>
              <a:t>self.username_entry.get</a:t>
            </a:r>
            <a:r>
              <a:rPr lang="en-IN" sz="1050" b="0" dirty="0">
                <a:effectLst/>
                <a:latin typeface="Consolas" panose="020B0609020204030204" pitchFamily="49" charset="0"/>
              </a:rPr>
              <a:t>()</a:t>
            </a:r>
          </a:p>
          <a:p>
            <a:pPr marL="0" indent="0">
              <a:buNone/>
            </a:pPr>
            <a:r>
              <a:rPr lang="en-IN" sz="1050" b="0" dirty="0">
                <a:effectLst/>
                <a:latin typeface="Consolas" panose="020B0609020204030204" pitchFamily="49" charset="0"/>
              </a:rPr>
              <a:t>        password = </a:t>
            </a:r>
            <a:r>
              <a:rPr lang="en-IN" sz="1050" b="0" dirty="0" err="1">
                <a:effectLst/>
                <a:latin typeface="Consolas" panose="020B0609020204030204" pitchFamily="49" charset="0"/>
              </a:rPr>
              <a:t>self.password_entry.get</a:t>
            </a:r>
            <a:r>
              <a:rPr lang="en-IN" sz="1050" b="0" dirty="0">
                <a:effectLst/>
                <a:latin typeface="Consolas" panose="020B0609020204030204" pitchFamily="49" charset="0"/>
              </a:rPr>
              <a:t>()</a:t>
            </a:r>
          </a:p>
          <a:p>
            <a:pPr marL="0" indent="0">
              <a:buNone/>
            </a:pPr>
            <a:br>
              <a:rPr lang="en-IN" sz="1050" b="0" dirty="0">
                <a:effectLst/>
                <a:latin typeface="Consolas" panose="020B0609020204030204" pitchFamily="49" charset="0"/>
              </a:rPr>
            </a:br>
            <a:r>
              <a:rPr lang="en-IN" sz="1050" b="0" dirty="0">
                <a:effectLst/>
                <a:latin typeface="Consolas" panose="020B0609020204030204" pitchFamily="49" charset="0"/>
              </a:rPr>
              <a:t>        if username == "Srijan" and password == "srijan21":</a:t>
            </a:r>
          </a:p>
          <a:p>
            <a:pPr marL="0" indent="0">
              <a:buNone/>
            </a:pPr>
            <a:r>
              <a:rPr lang="en-IN" sz="1050" b="0" dirty="0">
                <a:effectLst/>
                <a:latin typeface="Consolas" panose="020B0609020204030204" pitchFamily="49" charset="0"/>
              </a:rPr>
              <a:t>            </a:t>
            </a:r>
            <a:r>
              <a:rPr lang="en-IN" sz="1050" b="0" dirty="0" err="1">
                <a:effectLst/>
                <a:latin typeface="Consolas" panose="020B0609020204030204" pitchFamily="49" charset="0"/>
              </a:rPr>
              <a:t>self.root.destroy</a:t>
            </a:r>
            <a:r>
              <a:rPr lang="en-IN" sz="1050" b="0" dirty="0">
                <a:effectLst/>
                <a:latin typeface="Consolas" panose="020B0609020204030204" pitchFamily="49" charset="0"/>
              </a:rPr>
              <a:t>()</a:t>
            </a:r>
          </a:p>
          <a:p>
            <a:pPr marL="0" indent="0">
              <a:buNone/>
            </a:pPr>
            <a:r>
              <a:rPr lang="en-IN" sz="1050" b="0" dirty="0">
                <a:effectLst/>
                <a:latin typeface="Consolas" panose="020B0609020204030204" pitchFamily="49" charset="0"/>
              </a:rPr>
              <a:t>            </a:t>
            </a:r>
            <a:r>
              <a:rPr lang="en-IN" sz="1050" b="0" dirty="0" err="1">
                <a:effectLst/>
                <a:latin typeface="Consolas" panose="020B0609020204030204" pitchFamily="49" charset="0"/>
              </a:rPr>
              <a:t>self.open_flight_reservation</a:t>
            </a:r>
            <a:r>
              <a:rPr lang="en-IN" sz="1050" b="0" dirty="0">
                <a:effectLst/>
                <a:latin typeface="Consolas" panose="020B0609020204030204" pitchFamily="49" charset="0"/>
              </a:rPr>
              <a:t>()</a:t>
            </a:r>
          </a:p>
          <a:p>
            <a:pPr marL="0" indent="0">
              <a:buNone/>
            </a:pPr>
            <a:r>
              <a:rPr lang="en-IN" sz="1050" b="0" dirty="0">
                <a:effectLst/>
                <a:latin typeface="Consolas" panose="020B0609020204030204" pitchFamily="49" charset="0"/>
              </a:rPr>
              <a:t>        else:</a:t>
            </a:r>
          </a:p>
          <a:p>
            <a:pPr marL="0" indent="0">
              <a:buNone/>
            </a:pPr>
            <a:r>
              <a:rPr lang="en-IN" sz="1050" b="0" dirty="0">
                <a:effectLst/>
                <a:latin typeface="Consolas" panose="020B0609020204030204" pitchFamily="49" charset="0"/>
              </a:rPr>
              <a:t>            </a:t>
            </a:r>
            <a:r>
              <a:rPr lang="en-IN" sz="1050" b="0" dirty="0" err="1">
                <a:effectLst/>
                <a:latin typeface="Consolas" panose="020B0609020204030204" pitchFamily="49" charset="0"/>
              </a:rPr>
              <a:t>messagebox.showerror</a:t>
            </a:r>
            <a:r>
              <a:rPr lang="en-IN" sz="1050" b="0" dirty="0">
                <a:effectLst/>
                <a:latin typeface="Consolas" panose="020B0609020204030204" pitchFamily="49" charset="0"/>
              </a:rPr>
              <a:t>("Login Error", "Invalid username or password")</a:t>
            </a:r>
          </a:p>
          <a:p>
            <a:pPr marL="0" indent="0">
              <a:buNone/>
            </a:pPr>
            <a:br>
              <a:rPr lang="en-IN" sz="1050" b="0" dirty="0">
                <a:effectLst/>
                <a:latin typeface="Consolas" panose="020B0609020204030204" pitchFamily="49" charset="0"/>
              </a:rPr>
            </a:br>
            <a:r>
              <a:rPr lang="en-IN" sz="1050" b="0" dirty="0">
                <a:effectLst/>
                <a:latin typeface="Consolas" panose="020B0609020204030204" pitchFamily="49" charset="0"/>
              </a:rPr>
              <a:t>    def </a:t>
            </a:r>
            <a:r>
              <a:rPr lang="en-IN" sz="1050" b="0" dirty="0" err="1">
                <a:effectLst/>
                <a:latin typeface="Consolas" panose="020B0609020204030204" pitchFamily="49" charset="0"/>
              </a:rPr>
              <a:t>open_flight_reservation</a:t>
            </a:r>
            <a:r>
              <a:rPr lang="en-IN" sz="1050" b="0" dirty="0">
                <a:effectLst/>
                <a:latin typeface="Consolas" panose="020B0609020204030204" pitchFamily="49" charset="0"/>
              </a:rPr>
              <a:t>(self):</a:t>
            </a:r>
          </a:p>
          <a:p>
            <a:pPr marL="0" indent="0">
              <a:buNone/>
            </a:pPr>
            <a:r>
              <a:rPr lang="en-IN" sz="1050" b="0" dirty="0">
                <a:effectLst/>
                <a:latin typeface="Consolas" panose="020B0609020204030204" pitchFamily="49" charset="0"/>
              </a:rPr>
              <a:t>        root = </a:t>
            </a:r>
            <a:r>
              <a:rPr lang="en-IN" sz="1050" b="0" dirty="0" err="1">
                <a:effectLst/>
                <a:latin typeface="Consolas" panose="020B0609020204030204" pitchFamily="49" charset="0"/>
              </a:rPr>
              <a:t>tk.Tk</a:t>
            </a:r>
            <a:r>
              <a:rPr lang="en-IN" sz="1050" b="0" dirty="0">
                <a:effectLst/>
                <a:latin typeface="Consolas" panose="020B0609020204030204" pitchFamily="49" charset="0"/>
              </a:rPr>
              <a:t>()</a:t>
            </a:r>
          </a:p>
          <a:p>
            <a:pPr marL="0" indent="0">
              <a:buNone/>
            </a:pPr>
            <a:r>
              <a:rPr lang="en-IN" sz="1050" b="0" dirty="0">
                <a:effectLst/>
                <a:latin typeface="Consolas" panose="020B0609020204030204" pitchFamily="49" charset="0"/>
              </a:rPr>
              <a:t>        </a:t>
            </a:r>
            <a:r>
              <a:rPr lang="en-IN" sz="1050" b="0" dirty="0" err="1">
                <a:effectLst/>
                <a:latin typeface="Consolas" panose="020B0609020204030204" pitchFamily="49" charset="0"/>
              </a:rPr>
              <a:t>reservation_system</a:t>
            </a:r>
            <a:r>
              <a:rPr lang="en-IN" sz="1050" b="0" dirty="0">
                <a:effectLst/>
                <a:latin typeface="Consolas" panose="020B0609020204030204" pitchFamily="49" charset="0"/>
              </a:rPr>
              <a:t> = </a:t>
            </a:r>
            <a:r>
              <a:rPr lang="en-IN" sz="1050" b="0" dirty="0" err="1">
                <a:effectLst/>
                <a:latin typeface="Consolas" panose="020B0609020204030204" pitchFamily="49" charset="0"/>
              </a:rPr>
              <a:t>ReservationSystem</a:t>
            </a:r>
            <a:r>
              <a:rPr lang="en-IN" sz="1050" b="0" dirty="0">
                <a:effectLst/>
                <a:latin typeface="Consolas" panose="020B0609020204030204" pitchFamily="49" charset="0"/>
              </a:rPr>
              <a:t>()</a:t>
            </a:r>
          </a:p>
          <a:p>
            <a:pPr marL="0" indent="0">
              <a:buNone/>
            </a:pPr>
            <a:r>
              <a:rPr lang="en-IN" sz="1050" b="0" dirty="0">
                <a:effectLst/>
                <a:latin typeface="Consolas" panose="020B0609020204030204" pitchFamily="49" charset="0"/>
              </a:rPr>
              <a:t>        app = </a:t>
            </a:r>
            <a:r>
              <a:rPr lang="en-IN" sz="1050" b="0" dirty="0" err="1">
                <a:effectLst/>
                <a:latin typeface="Consolas" panose="020B0609020204030204" pitchFamily="49" charset="0"/>
              </a:rPr>
              <a:t>FlightReservationGUI</a:t>
            </a:r>
            <a:r>
              <a:rPr lang="en-IN" sz="1050" b="0" dirty="0">
                <a:effectLst/>
                <a:latin typeface="Consolas" panose="020B0609020204030204" pitchFamily="49" charset="0"/>
              </a:rPr>
              <a:t>(root, </a:t>
            </a:r>
            <a:r>
              <a:rPr lang="en-IN" sz="1050" b="0" dirty="0" err="1">
                <a:effectLst/>
                <a:latin typeface="Consolas" panose="020B0609020204030204" pitchFamily="49" charset="0"/>
              </a:rPr>
              <a:t>reservation_system</a:t>
            </a:r>
            <a:r>
              <a:rPr lang="en-IN" sz="1050" b="0" dirty="0">
                <a:effectLst/>
                <a:latin typeface="Consolas" panose="020B0609020204030204" pitchFamily="49" charset="0"/>
              </a:rPr>
              <a:t>)</a:t>
            </a:r>
          </a:p>
          <a:p>
            <a:pPr marL="0" indent="0">
              <a:buNone/>
            </a:pPr>
            <a:br>
              <a:rPr lang="en-IN" sz="1050" b="0" dirty="0">
                <a:effectLst/>
                <a:latin typeface="Consolas" panose="020B0609020204030204" pitchFamily="49" charset="0"/>
              </a:rPr>
            </a:br>
            <a:r>
              <a:rPr lang="en-IN" sz="1050" b="0" dirty="0">
                <a:effectLst/>
                <a:latin typeface="Consolas" panose="020B0609020204030204" pitchFamily="49" charset="0"/>
              </a:rPr>
              <a:t>        # Add the provided flights to the reservation system</a:t>
            </a:r>
          </a:p>
          <a:p>
            <a:pPr marL="0" indent="0">
              <a:buNone/>
            </a:pPr>
            <a:r>
              <a:rPr lang="en-IN" sz="1050" b="0" dirty="0">
                <a:effectLst/>
                <a:latin typeface="Consolas" panose="020B0609020204030204" pitchFamily="49" charset="0"/>
              </a:rPr>
              <a:t>        flight1 = Flight("AI101", "Mumbai", "Delhi", "08:00 AM", "11:00 AM", 5000, 150)</a:t>
            </a:r>
          </a:p>
          <a:p>
            <a:pPr marL="0" indent="0">
              <a:buNone/>
            </a:pPr>
            <a:r>
              <a:rPr lang="en-IN" sz="1050" b="0" dirty="0">
                <a:effectLst/>
                <a:latin typeface="Consolas" panose="020B0609020204030204" pitchFamily="49" charset="0"/>
              </a:rPr>
              <a:t>        flight2 = Flight("IND202", "Bangalore", "Kolkata", "09:30 AM", "01:30 PM", 4500, 200)</a:t>
            </a:r>
          </a:p>
          <a:p>
            <a:pPr marL="0" indent="0">
              <a:buNone/>
            </a:pPr>
            <a:r>
              <a:rPr lang="en-IN" sz="1050" b="0" dirty="0">
                <a:effectLst/>
                <a:latin typeface="Consolas" panose="020B0609020204030204" pitchFamily="49" charset="0"/>
              </a:rPr>
              <a:t>        flight3 = Flight("Jet303", "Chennai", "Hyderabad", "10:45 AM", "01:15 PM", 3800, 100)</a:t>
            </a:r>
          </a:p>
          <a:p>
            <a:pPr marL="0" indent="0">
              <a:buNone/>
            </a:pPr>
            <a:r>
              <a:rPr lang="en-IN" sz="1050" b="0" dirty="0">
                <a:effectLst/>
                <a:latin typeface="Consolas" panose="020B0609020204030204" pitchFamily="49" charset="0"/>
              </a:rPr>
              <a:t>        flight4 = Flight("Spice404", "Delhi", "Mumbai", "08:30 AM", "11:30 AM", 5200, 120)</a:t>
            </a:r>
          </a:p>
          <a:p>
            <a:pPr marL="0" indent="0">
              <a:buNone/>
            </a:pPr>
            <a:r>
              <a:rPr lang="en-IN" sz="1050" b="0" dirty="0">
                <a:effectLst/>
                <a:latin typeface="Consolas" panose="020B0609020204030204" pitchFamily="49" charset="0"/>
              </a:rPr>
              <a:t>        flight5 = Flight("Vistara505", "Kolkata", "Chennai", "10:00 AM", "01:00 PM", 4700, 180)</a:t>
            </a:r>
          </a:p>
          <a:p>
            <a:pPr marL="0" indent="0">
              <a:buNone/>
            </a:pPr>
            <a:r>
              <a:rPr lang="en-IN" sz="1050" b="0" dirty="0">
                <a:effectLst/>
                <a:latin typeface="Consolas" panose="020B0609020204030204" pitchFamily="49" charset="0"/>
              </a:rPr>
              <a:t>        flight6 = Flight("GoAir606", "Hyderabad", "Bangalore", "11:15 AM", "02:00 PM", 3900, 160)</a:t>
            </a:r>
          </a:p>
          <a:p>
            <a:pPr marL="0" indent="0">
              <a:buNone/>
            </a:pPr>
            <a:br>
              <a:rPr lang="en-IN" sz="1050" b="0" dirty="0">
                <a:effectLst/>
                <a:latin typeface="Consolas" panose="020B0609020204030204" pitchFamily="49" charset="0"/>
              </a:rPr>
            </a:br>
            <a:r>
              <a:rPr lang="en-IN" sz="1050" b="0" dirty="0">
                <a:effectLst/>
                <a:latin typeface="Consolas" panose="020B0609020204030204" pitchFamily="49" charset="0"/>
              </a:rPr>
              <a:t>        </a:t>
            </a:r>
            <a:r>
              <a:rPr lang="en-IN" sz="1050" b="0" dirty="0" err="1">
                <a:effectLst/>
                <a:latin typeface="Consolas" panose="020B0609020204030204" pitchFamily="49" charset="0"/>
              </a:rPr>
              <a:t>reservation_system.add_flight</a:t>
            </a:r>
            <a:r>
              <a:rPr lang="en-IN" sz="1050" b="0" dirty="0">
                <a:effectLst/>
                <a:latin typeface="Consolas" panose="020B0609020204030204" pitchFamily="49" charset="0"/>
              </a:rPr>
              <a:t>(flight1)</a:t>
            </a:r>
          </a:p>
          <a:p>
            <a:pPr marL="0" indent="0">
              <a:buNone/>
            </a:pPr>
            <a:r>
              <a:rPr lang="en-IN" sz="1050" b="0" dirty="0">
                <a:effectLst/>
                <a:latin typeface="Consolas" panose="020B0609020204030204" pitchFamily="49" charset="0"/>
              </a:rPr>
              <a:t>        </a:t>
            </a:r>
            <a:r>
              <a:rPr lang="en-IN" sz="1050" b="0" dirty="0" err="1">
                <a:effectLst/>
                <a:latin typeface="Consolas" panose="020B0609020204030204" pitchFamily="49" charset="0"/>
              </a:rPr>
              <a:t>reservation_system.add_flight</a:t>
            </a:r>
            <a:r>
              <a:rPr lang="en-IN" sz="1050" b="0" dirty="0">
                <a:effectLst/>
                <a:latin typeface="Consolas" panose="020B0609020204030204" pitchFamily="49" charset="0"/>
              </a:rPr>
              <a:t>(flight2)</a:t>
            </a:r>
          </a:p>
          <a:p>
            <a:pPr marL="0" indent="0">
              <a:buNone/>
            </a:pPr>
            <a:r>
              <a:rPr lang="en-IN" sz="1050" b="0" dirty="0">
                <a:effectLst/>
                <a:latin typeface="Consolas" panose="020B0609020204030204" pitchFamily="49" charset="0"/>
              </a:rPr>
              <a:t>        </a:t>
            </a:r>
            <a:r>
              <a:rPr lang="en-IN" sz="1050" b="0" dirty="0" err="1">
                <a:effectLst/>
                <a:latin typeface="Consolas" panose="020B0609020204030204" pitchFamily="49" charset="0"/>
              </a:rPr>
              <a:t>reservation_system.add_flight</a:t>
            </a:r>
            <a:r>
              <a:rPr lang="en-IN" sz="1050" b="0" dirty="0">
                <a:effectLst/>
                <a:latin typeface="Consolas" panose="020B0609020204030204" pitchFamily="49" charset="0"/>
              </a:rPr>
              <a:t>(flight3)</a:t>
            </a:r>
          </a:p>
          <a:p>
            <a:pPr marL="0" indent="0">
              <a:buNone/>
            </a:pPr>
            <a:r>
              <a:rPr lang="en-IN" sz="1050" b="0" dirty="0">
                <a:effectLst/>
                <a:latin typeface="Consolas" panose="020B0609020204030204" pitchFamily="49" charset="0"/>
              </a:rPr>
              <a:t>        </a:t>
            </a:r>
            <a:r>
              <a:rPr lang="en-IN" sz="1050" b="0" dirty="0" err="1">
                <a:effectLst/>
                <a:latin typeface="Consolas" panose="020B0609020204030204" pitchFamily="49" charset="0"/>
              </a:rPr>
              <a:t>reservation_system.add_flight</a:t>
            </a:r>
            <a:r>
              <a:rPr lang="en-IN" sz="1050" b="0" dirty="0">
                <a:effectLst/>
                <a:latin typeface="Consolas" panose="020B0609020204030204" pitchFamily="49" charset="0"/>
              </a:rPr>
              <a:t>(flight4)</a:t>
            </a:r>
          </a:p>
          <a:p>
            <a:pPr marL="0" indent="0">
              <a:buNone/>
            </a:pPr>
            <a:r>
              <a:rPr lang="en-IN" sz="1050" b="0" dirty="0">
                <a:effectLst/>
                <a:latin typeface="Consolas" panose="020B0609020204030204" pitchFamily="49" charset="0"/>
              </a:rPr>
              <a:t>        </a:t>
            </a:r>
            <a:r>
              <a:rPr lang="en-IN" sz="1050" b="0" dirty="0" err="1">
                <a:effectLst/>
                <a:latin typeface="Consolas" panose="020B0609020204030204" pitchFamily="49" charset="0"/>
              </a:rPr>
              <a:t>reservation_system.add_flight</a:t>
            </a:r>
            <a:r>
              <a:rPr lang="en-IN" sz="1050" b="0" dirty="0">
                <a:effectLst/>
                <a:latin typeface="Consolas" panose="020B0609020204030204" pitchFamily="49" charset="0"/>
              </a:rPr>
              <a:t>(flight5)</a:t>
            </a:r>
          </a:p>
          <a:p>
            <a:pPr marL="0" indent="0">
              <a:buNone/>
            </a:pPr>
            <a:r>
              <a:rPr lang="en-IN" sz="1050" b="0" dirty="0">
                <a:effectLst/>
                <a:latin typeface="Consolas" panose="020B0609020204030204" pitchFamily="49" charset="0"/>
              </a:rPr>
              <a:t>        </a:t>
            </a:r>
            <a:r>
              <a:rPr lang="en-IN" sz="1050" b="0" dirty="0" err="1">
                <a:effectLst/>
                <a:latin typeface="Consolas" panose="020B0609020204030204" pitchFamily="49" charset="0"/>
              </a:rPr>
              <a:t>reservation_system.add_flight</a:t>
            </a:r>
            <a:r>
              <a:rPr lang="en-IN" sz="1050" b="0" dirty="0">
                <a:effectLst/>
                <a:latin typeface="Consolas" panose="020B0609020204030204" pitchFamily="49" charset="0"/>
              </a:rPr>
              <a:t>(flight6)</a:t>
            </a:r>
          </a:p>
          <a:p>
            <a:pPr marL="0" indent="0">
              <a:buNone/>
            </a:pPr>
            <a:br>
              <a:rPr lang="en-IN" sz="1050" b="0" dirty="0">
                <a:effectLst/>
                <a:latin typeface="Consolas" panose="020B0609020204030204" pitchFamily="49" charset="0"/>
              </a:rPr>
            </a:br>
            <a:r>
              <a:rPr lang="en-IN" sz="1050" b="0" dirty="0">
                <a:effectLst/>
                <a:latin typeface="Consolas" panose="020B0609020204030204" pitchFamily="49" charset="0"/>
              </a:rPr>
              <a:t>        </a:t>
            </a:r>
            <a:r>
              <a:rPr lang="en-IN" sz="1050" b="0" dirty="0" err="1">
                <a:effectLst/>
                <a:latin typeface="Consolas" panose="020B0609020204030204" pitchFamily="49" charset="0"/>
              </a:rPr>
              <a:t>app.display_available_flights</a:t>
            </a:r>
            <a:r>
              <a:rPr lang="en-IN" sz="1050" b="0" dirty="0">
                <a:effectLst/>
                <a:latin typeface="Consolas" panose="020B0609020204030204" pitchFamily="49" charset="0"/>
              </a:rPr>
              <a:t>()</a:t>
            </a:r>
          </a:p>
          <a:p>
            <a:pPr marL="0" indent="0">
              <a:buNone/>
            </a:pPr>
            <a:r>
              <a:rPr lang="en-IN" sz="1050" b="0" dirty="0">
                <a:effectLst/>
                <a:latin typeface="Consolas" panose="020B0609020204030204" pitchFamily="49" charset="0"/>
              </a:rPr>
              <a:t>        </a:t>
            </a:r>
            <a:r>
              <a:rPr lang="en-IN" sz="1050" b="0" dirty="0" err="1">
                <a:effectLst/>
                <a:latin typeface="Consolas" panose="020B0609020204030204" pitchFamily="49" charset="0"/>
              </a:rPr>
              <a:t>root.mainloop</a:t>
            </a:r>
            <a:r>
              <a:rPr lang="en-IN" sz="1050" b="0" dirty="0">
                <a:effectLst/>
                <a:latin typeface="Consolas" panose="020B0609020204030204" pitchFamily="49" charset="0"/>
              </a:rPr>
              <a:t>()</a:t>
            </a:r>
          </a:p>
          <a:p>
            <a:pPr marL="0" indent="0">
              <a:buNone/>
            </a:pPr>
            <a:br>
              <a:rPr lang="en-IN" sz="1050" b="0" dirty="0">
                <a:effectLst/>
                <a:latin typeface="Consolas" panose="020B0609020204030204" pitchFamily="49" charset="0"/>
              </a:rPr>
            </a:br>
            <a:r>
              <a:rPr lang="en-IN" sz="1050" b="0" dirty="0">
                <a:effectLst/>
                <a:latin typeface="Consolas" panose="020B0609020204030204" pitchFamily="49" charset="0"/>
              </a:rPr>
              <a:t>if __name__ == "__main__":</a:t>
            </a:r>
          </a:p>
          <a:p>
            <a:pPr marL="0" indent="0">
              <a:buNone/>
            </a:pPr>
            <a:r>
              <a:rPr lang="en-IN" sz="1050" b="0" dirty="0">
                <a:effectLst/>
                <a:latin typeface="Consolas" panose="020B0609020204030204" pitchFamily="49" charset="0"/>
              </a:rPr>
              <a:t>    root = </a:t>
            </a:r>
            <a:r>
              <a:rPr lang="en-IN" sz="1050" b="0" dirty="0" err="1">
                <a:effectLst/>
                <a:latin typeface="Consolas" panose="020B0609020204030204" pitchFamily="49" charset="0"/>
              </a:rPr>
              <a:t>tk.Tk</a:t>
            </a:r>
            <a:r>
              <a:rPr lang="en-IN" sz="1050" b="0" dirty="0">
                <a:effectLst/>
                <a:latin typeface="Consolas" panose="020B0609020204030204" pitchFamily="49" charset="0"/>
              </a:rPr>
              <a:t>()</a:t>
            </a:r>
          </a:p>
          <a:p>
            <a:pPr marL="0" indent="0">
              <a:buNone/>
            </a:pPr>
            <a:r>
              <a:rPr lang="en-IN" sz="1050" b="0" dirty="0">
                <a:effectLst/>
                <a:latin typeface="Consolas" panose="020B0609020204030204" pitchFamily="49" charset="0"/>
              </a:rPr>
              <a:t>    app = </a:t>
            </a:r>
            <a:r>
              <a:rPr lang="en-IN" sz="1050" b="0" dirty="0" err="1">
                <a:effectLst/>
                <a:latin typeface="Consolas" panose="020B0609020204030204" pitchFamily="49" charset="0"/>
              </a:rPr>
              <a:t>LoginGUI</a:t>
            </a:r>
            <a:r>
              <a:rPr lang="en-IN" sz="1050" b="0" dirty="0">
                <a:effectLst/>
                <a:latin typeface="Consolas" panose="020B0609020204030204" pitchFamily="49" charset="0"/>
              </a:rPr>
              <a:t>(root)</a:t>
            </a:r>
          </a:p>
          <a:p>
            <a:pPr marL="0" indent="0">
              <a:buNone/>
            </a:pPr>
            <a:r>
              <a:rPr lang="en-IN" sz="1050" b="0" dirty="0">
                <a:effectLst/>
                <a:latin typeface="Consolas" panose="020B0609020204030204" pitchFamily="49" charset="0"/>
              </a:rPr>
              <a:t>    </a:t>
            </a:r>
            <a:r>
              <a:rPr lang="en-IN" sz="1050" b="0" dirty="0" err="1">
                <a:effectLst/>
                <a:latin typeface="Consolas" panose="020B0609020204030204" pitchFamily="49" charset="0"/>
              </a:rPr>
              <a:t>root.mainloop</a:t>
            </a:r>
            <a:r>
              <a:rPr lang="en-IN" sz="1050" b="0" dirty="0">
                <a:effectLst/>
                <a:latin typeface="Consolas" panose="020B0609020204030204" pitchFamily="49" charset="0"/>
              </a:rPr>
              <a:t>()</a:t>
            </a:r>
          </a:p>
          <a:p>
            <a:pPr marL="0" indent="0">
              <a:buNone/>
            </a:pPr>
            <a:endParaRPr lang="en-IN" sz="900" dirty="0"/>
          </a:p>
        </p:txBody>
      </p:sp>
    </p:spTree>
    <p:extLst>
      <p:ext uri="{BB962C8B-B14F-4D97-AF65-F5344CB8AC3E}">
        <p14:creationId xmlns:p14="http://schemas.microsoft.com/office/powerpoint/2010/main" val="1875654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8FD30-4D35-CDBF-06E1-AF59444A1E26}"/>
              </a:ext>
            </a:extLst>
          </p:cNvPr>
          <p:cNvSpPr>
            <a:spLocks noGrp="1"/>
          </p:cNvSpPr>
          <p:nvPr>
            <p:ph type="title"/>
          </p:nvPr>
        </p:nvSpPr>
        <p:spPr/>
        <p:txBody>
          <a:bodyPr/>
          <a:lstStyle/>
          <a:p>
            <a:r>
              <a:rPr lang="en-IN" dirty="0"/>
              <a:t>OUTPUT</a:t>
            </a:r>
          </a:p>
        </p:txBody>
      </p:sp>
      <p:pic>
        <p:nvPicPr>
          <p:cNvPr id="7" name="Content Placeholder 6">
            <a:extLst>
              <a:ext uri="{FF2B5EF4-FFF2-40B4-BE49-F238E27FC236}">
                <a16:creationId xmlns:a16="http://schemas.microsoft.com/office/drawing/2014/main" id="{D2B163FA-637B-D02C-00B8-547B929424D8}"/>
              </a:ext>
            </a:extLst>
          </p:cNvPr>
          <p:cNvPicPr>
            <a:picLocks noGrp="1" noChangeAspect="1"/>
          </p:cNvPicPr>
          <p:nvPr>
            <p:ph idx="1"/>
          </p:nvPr>
        </p:nvPicPr>
        <p:blipFill rotWithShape="1">
          <a:blip r:embed="rId2"/>
          <a:srcRect b="7637"/>
          <a:stretch/>
        </p:blipFill>
        <p:spPr>
          <a:xfrm>
            <a:off x="1259840" y="1859598"/>
            <a:ext cx="9672320" cy="4169729"/>
          </a:xfrm>
        </p:spPr>
      </p:pic>
    </p:spTree>
    <p:extLst>
      <p:ext uri="{BB962C8B-B14F-4D97-AF65-F5344CB8AC3E}">
        <p14:creationId xmlns:p14="http://schemas.microsoft.com/office/powerpoint/2010/main" val="4109032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8EDBAA7A-1337-6BA2-8213-D0933F8A11AB}"/>
              </a:ext>
            </a:extLst>
          </p:cNvPr>
          <p:cNvPicPr>
            <a:picLocks noGrp="1" noChangeAspect="1"/>
          </p:cNvPicPr>
          <p:nvPr>
            <p:ph idx="1"/>
          </p:nvPr>
        </p:nvPicPr>
        <p:blipFill rotWithShape="1">
          <a:blip r:embed="rId2"/>
          <a:srcRect b="5316"/>
          <a:stretch/>
        </p:blipFill>
        <p:spPr>
          <a:xfrm>
            <a:off x="867268" y="995681"/>
            <a:ext cx="10554204" cy="4693920"/>
          </a:xfrm>
        </p:spPr>
      </p:pic>
    </p:spTree>
    <p:extLst>
      <p:ext uri="{BB962C8B-B14F-4D97-AF65-F5344CB8AC3E}">
        <p14:creationId xmlns:p14="http://schemas.microsoft.com/office/powerpoint/2010/main" val="4008393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0E4B56E-99E2-812F-A67E-0E4889AFF9EB}"/>
              </a:ext>
            </a:extLst>
          </p:cNvPr>
          <p:cNvPicPr>
            <a:picLocks noGrp="1" noChangeAspect="1"/>
          </p:cNvPicPr>
          <p:nvPr>
            <p:ph idx="1"/>
          </p:nvPr>
        </p:nvPicPr>
        <p:blipFill rotWithShape="1">
          <a:blip r:embed="rId2"/>
          <a:srcRect b="5790"/>
          <a:stretch/>
        </p:blipFill>
        <p:spPr>
          <a:xfrm>
            <a:off x="450091" y="741680"/>
            <a:ext cx="11291817" cy="4998721"/>
          </a:xfrm>
        </p:spPr>
      </p:pic>
    </p:spTree>
    <p:extLst>
      <p:ext uri="{BB962C8B-B14F-4D97-AF65-F5344CB8AC3E}">
        <p14:creationId xmlns:p14="http://schemas.microsoft.com/office/powerpoint/2010/main" val="10701800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74CF2-983F-FBD4-8983-DEBB16756A80}"/>
              </a:ext>
            </a:extLst>
          </p:cNvPr>
          <p:cNvSpPr>
            <a:spLocks noGrp="1"/>
          </p:cNvSpPr>
          <p:nvPr>
            <p:ph type="title"/>
          </p:nvPr>
        </p:nvSpPr>
        <p:spPr>
          <a:xfrm>
            <a:off x="350520" y="2644114"/>
            <a:ext cx="11490960" cy="1371600"/>
          </a:xfrm>
        </p:spPr>
        <p:style>
          <a:lnRef idx="3">
            <a:schemeClr val="lt1"/>
          </a:lnRef>
          <a:fillRef idx="1">
            <a:schemeClr val="dk1"/>
          </a:fillRef>
          <a:effectRef idx="1">
            <a:schemeClr val="dk1"/>
          </a:effectRef>
          <a:fontRef idx="minor">
            <a:schemeClr val="lt1"/>
          </a:fontRef>
        </p:style>
        <p:txBody>
          <a:bodyPr/>
          <a:lstStyle/>
          <a:p>
            <a:pPr algn="ctr"/>
            <a:r>
              <a:rPr lang="en-IN" dirty="0"/>
              <a:t>THANKYOU!</a:t>
            </a:r>
          </a:p>
        </p:txBody>
      </p:sp>
    </p:spTree>
    <p:extLst>
      <p:ext uri="{BB962C8B-B14F-4D97-AF65-F5344CB8AC3E}">
        <p14:creationId xmlns:p14="http://schemas.microsoft.com/office/powerpoint/2010/main" val="1748938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1A36B-3C2B-76DF-120A-725E53B650B2}"/>
              </a:ext>
            </a:extLst>
          </p:cNvPr>
          <p:cNvSpPr>
            <a:spLocks noGrp="1"/>
          </p:cNvSpPr>
          <p:nvPr>
            <p:ph type="title"/>
          </p:nvPr>
        </p:nvSpPr>
        <p:spPr>
          <a:xfrm>
            <a:off x="1066800" y="642594"/>
            <a:ext cx="10058400" cy="1013486"/>
          </a:xfrm>
        </p:spPr>
        <p:txBody>
          <a:bodyPr/>
          <a:lstStyle/>
          <a:p>
            <a:r>
              <a:rPr lang="en-IN" dirty="0"/>
              <a:t>ABSTRACT</a:t>
            </a:r>
          </a:p>
        </p:txBody>
      </p:sp>
      <p:sp>
        <p:nvSpPr>
          <p:cNvPr id="3" name="Content Placeholder 2">
            <a:extLst>
              <a:ext uri="{FF2B5EF4-FFF2-40B4-BE49-F238E27FC236}">
                <a16:creationId xmlns:a16="http://schemas.microsoft.com/office/drawing/2014/main" id="{34B6F525-7C1C-BFBB-4999-42261F3DB722}"/>
              </a:ext>
            </a:extLst>
          </p:cNvPr>
          <p:cNvSpPr>
            <a:spLocks noGrp="1"/>
          </p:cNvSpPr>
          <p:nvPr>
            <p:ph idx="1"/>
          </p:nvPr>
        </p:nvSpPr>
        <p:spPr>
          <a:xfrm>
            <a:off x="355600" y="1229360"/>
            <a:ext cx="11480800" cy="4723384"/>
          </a:xfrm>
        </p:spPr>
        <p:txBody>
          <a:bodyPr>
            <a:noAutofit/>
          </a:bodyPr>
          <a:lstStyle/>
          <a:p>
            <a:pPr marL="0" indent="0">
              <a:buNone/>
            </a:pP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748665" marR="524510">
              <a:spcBef>
                <a:spcPts val="375"/>
              </a:spcBef>
              <a:spcAft>
                <a:spcPts val="0"/>
              </a:spcAft>
            </a:pPr>
            <a:r>
              <a:rPr lang="en-IN" sz="1800" b="0" kern="0" dirty="0">
                <a:effectLst/>
                <a:latin typeface="Times New Roman" panose="02020603050405020304" pitchFamily="18" charset="0"/>
                <a:ea typeface="Times New Roman" panose="02020603050405020304" pitchFamily="18" charset="0"/>
                <a:cs typeface="Times New Roman" panose="02020603050405020304" pitchFamily="18" charset="0"/>
              </a:rPr>
              <a:t>The Airplane Booking System project, implemented in Python, revolutionizes the flight reservation process by providing an intuitive and efficient platform. This system empowers passengers to easily search for flights, select seats, and securely book their journeys. Leveraging Python's capabilities, the project integrates seamless payment processing and generates electronic tickets for confirmation. </a:t>
            </a:r>
            <a:endParaRPr lang="en-IN" sz="18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748665" marR="524510">
              <a:spcBef>
                <a:spcPts val="375"/>
              </a:spcBef>
              <a:spcAft>
                <a:spcPts val="0"/>
              </a:spcAft>
            </a:pPr>
            <a:r>
              <a:rPr lang="en-IN" sz="1800" b="0" kern="0" dirty="0">
                <a:effectLst/>
                <a:latin typeface="Times New Roman" panose="02020603050405020304" pitchFamily="18" charset="0"/>
                <a:ea typeface="Times New Roman" panose="02020603050405020304" pitchFamily="18" charset="0"/>
                <a:cs typeface="Times New Roman" panose="02020603050405020304" pitchFamily="18" charset="0"/>
              </a:rPr>
              <a:t>For airline administrators, the system offers a robust dashboard to manage flight schedules, seat availability, and bookings. The system's data management ensures the security and integrity of passenger information through encryption and authentication protocols.</a:t>
            </a:r>
            <a:endParaRPr lang="en-IN" sz="18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lvl="2"/>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Automated email notifications keep passengers informed about booking details, enhancing communication and customer satisfaction. Through its user-friendly interfaces and comprehensive features, the Airplane Booking System project enriches the travel experience while providing airlines with an effective tool for streamlined management</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5287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5B5D0-AB7C-ABD5-A856-C5ABC52ADCDF}"/>
              </a:ext>
            </a:extLst>
          </p:cNvPr>
          <p:cNvSpPr>
            <a:spLocks noGrp="1"/>
          </p:cNvSpPr>
          <p:nvPr>
            <p:ph type="title"/>
          </p:nvPr>
        </p:nvSpPr>
        <p:spPr/>
        <p:txBody>
          <a:bodyPr/>
          <a:lstStyle/>
          <a:p>
            <a:r>
              <a:rPr lang="en-IN" dirty="0"/>
              <a:t>MOTIVATION</a:t>
            </a:r>
          </a:p>
        </p:txBody>
      </p:sp>
      <p:sp>
        <p:nvSpPr>
          <p:cNvPr id="3" name="Content Placeholder 2">
            <a:extLst>
              <a:ext uri="{FF2B5EF4-FFF2-40B4-BE49-F238E27FC236}">
                <a16:creationId xmlns:a16="http://schemas.microsoft.com/office/drawing/2014/main" id="{ECE0EDE5-EFA2-8BF1-8019-03A72BBD2551}"/>
              </a:ext>
            </a:extLst>
          </p:cNvPr>
          <p:cNvSpPr>
            <a:spLocks noGrp="1"/>
          </p:cNvSpPr>
          <p:nvPr>
            <p:ph idx="1"/>
          </p:nvPr>
        </p:nvSpPr>
        <p:spPr/>
        <p:txBody>
          <a:bodyPr>
            <a:normAutofit fontScale="85000" lnSpcReduction="10000"/>
          </a:bodyPr>
          <a:lstStyle/>
          <a:p>
            <a:pPr marL="342900" lvl="0" indent="-342900" algn="just">
              <a:lnSpc>
                <a:spcPct val="150000"/>
              </a:lnSpc>
              <a:buFont typeface="+mj-lt"/>
              <a:buAutoNum type="arabicPeriod"/>
              <a:tabLst>
                <a:tab pos="457200" algn="l"/>
                <a:tab pos="1722120" algn="l"/>
              </a:tabLst>
            </a:pPr>
            <a:r>
              <a:rPr lang="en-IN" sz="1800" b="1" dirty="0">
                <a:effectLst/>
                <a:latin typeface="Times New Roman" panose="02020603050405020304" pitchFamily="18" charset="0"/>
                <a:ea typeface="Times New Roman" panose="02020603050405020304" pitchFamily="18" charset="0"/>
              </a:rPr>
              <a:t>Real-world Application:</a:t>
            </a:r>
            <a:endParaRPr lang="en-IN" sz="1800" dirty="0">
              <a:effectLst/>
              <a:latin typeface="Times New Roman" panose="02020603050405020304" pitchFamily="18" charset="0"/>
              <a:ea typeface="Times New Roman" panose="02020603050405020304" pitchFamily="18" charset="0"/>
            </a:endParaRPr>
          </a:p>
          <a:p>
            <a:pPr marL="742950" lvl="1" indent="-285750" algn="just">
              <a:lnSpc>
                <a:spcPct val="150000"/>
              </a:lnSpc>
              <a:buSzPts val="1000"/>
              <a:buFont typeface="Symbol" panose="05050102010706020507" pitchFamily="18" charset="2"/>
              <a:buChar char=""/>
              <a:tabLst>
                <a:tab pos="914400" algn="l"/>
                <a:tab pos="1722120" algn="l"/>
              </a:tabLst>
            </a:pPr>
            <a:r>
              <a:rPr lang="en-IN" sz="1800" dirty="0">
                <a:effectLst/>
                <a:latin typeface="Times New Roman" panose="02020603050405020304" pitchFamily="18" charset="0"/>
                <a:ea typeface="Times New Roman" panose="02020603050405020304" pitchFamily="18" charset="0"/>
              </a:rPr>
              <a:t>Building an airplane reservation system allows you to work on a project with a direct and practical application in the real world. It's not just theoretical; people use these systems every day to plan their travels.</a:t>
            </a:r>
          </a:p>
          <a:p>
            <a:pPr marL="342900" lvl="0" indent="-342900" algn="just">
              <a:lnSpc>
                <a:spcPct val="150000"/>
              </a:lnSpc>
              <a:buFont typeface="+mj-lt"/>
              <a:buAutoNum type="arabicPeriod"/>
              <a:tabLst>
                <a:tab pos="457200" algn="l"/>
                <a:tab pos="1722120" algn="l"/>
              </a:tabLst>
            </a:pPr>
            <a:r>
              <a:rPr lang="en-IN" sz="1800" b="1" dirty="0">
                <a:effectLst/>
                <a:latin typeface="Times New Roman" panose="02020603050405020304" pitchFamily="18" charset="0"/>
                <a:ea typeface="Times New Roman" panose="02020603050405020304" pitchFamily="18" charset="0"/>
              </a:rPr>
              <a:t>Problem-Solving Skills:</a:t>
            </a:r>
            <a:endParaRPr lang="en-IN" sz="1800" dirty="0">
              <a:effectLst/>
              <a:latin typeface="Times New Roman" panose="02020603050405020304" pitchFamily="18" charset="0"/>
              <a:ea typeface="Times New Roman" panose="02020603050405020304" pitchFamily="18" charset="0"/>
            </a:endParaRPr>
          </a:p>
          <a:p>
            <a:pPr marL="742950" lvl="1" indent="-285750" algn="just">
              <a:lnSpc>
                <a:spcPct val="150000"/>
              </a:lnSpc>
              <a:buSzPts val="1000"/>
              <a:buFont typeface="Symbol" panose="05050102010706020507" pitchFamily="18" charset="2"/>
              <a:buChar char=""/>
              <a:tabLst>
                <a:tab pos="914400" algn="l"/>
                <a:tab pos="1722120" algn="l"/>
              </a:tabLst>
            </a:pPr>
            <a:r>
              <a:rPr lang="en-IN" sz="1800" dirty="0">
                <a:effectLst/>
                <a:latin typeface="Times New Roman" panose="02020603050405020304" pitchFamily="18" charset="0"/>
                <a:ea typeface="Times New Roman" panose="02020603050405020304" pitchFamily="18" charset="0"/>
              </a:rPr>
              <a:t>You'll encounter various challenges, from designing user-friendly interfaces to handling complex backend logic. Each problem you solve is an opportunity to enhance your problem-solving skills.</a:t>
            </a:r>
          </a:p>
          <a:p>
            <a:pPr marL="342900" lvl="0" indent="-342900" algn="just">
              <a:lnSpc>
                <a:spcPct val="150000"/>
              </a:lnSpc>
              <a:buFont typeface="+mj-lt"/>
              <a:buAutoNum type="arabicPeriod"/>
              <a:tabLst>
                <a:tab pos="457200" algn="l"/>
                <a:tab pos="1722120" algn="l"/>
              </a:tabLst>
            </a:pPr>
            <a:r>
              <a:rPr lang="en-IN" sz="1800" b="1" dirty="0">
                <a:effectLst/>
                <a:latin typeface="Times New Roman" panose="02020603050405020304" pitchFamily="18" charset="0"/>
                <a:ea typeface="Times New Roman" panose="02020603050405020304" pitchFamily="18" charset="0"/>
              </a:rPr>
              <a:t>Learning Python:</a:t>
            </a:r>
            <a:endParaRPr lang="en-IN" sz="1800" dirty="0">
              <a:effectLst/>
              <a:latin typeface="Times New Roman" panose="02020603050405020304" pitchFamily="18" charset="0"/>
              <a:ea typeface="Times New Roman" panose="02020603050405020304" pitchFamily="18" charset="0"/>
            </a:endParaRPr>
          </a:p>
          <a:p>
            <a:pPr marL="742950" lvl="1" indent="-285750" algn="just">
              <a:lnSpc>
                <a:spcPct val="150000"/>
              </a:lnSpc>
              <a:buSzPts val="1000"/>
              <a:buFont typeface="Symbol" panose="05050102010706020507" pitchFamily="18" charset="2"/>
              <a:buChar char=""/>
              <a:tabLst>
                <a:tab pos="914400" algn="l"/>
                <a:tab pos="1722120" algn="l"/>
              </a:tabLst>
            </a:pPr>
            <a:r>
              <a:rPr lang="en-IN" sz="1800" dirty="0">
                <a:effectLst/>
                <a:latin typeface="Times New Roman" panose="02020603050405020304" pitchFamily="18" charset="0"/>
                <a:ea typeface="Times New Roman" panose="02020603050405020304" pitchFamily="18" charset="0"/>
              </a:rPr>
              <a:t>If you're relatively new to Python, this project will provide you with hands-on experience. You'll gain a deeper understanding of Python's syntax, data structures, and its application in web development.</a:t>
            </a:r>
          </a:p>
          <a:p>
            <a:endParaRPr lang="en-IN" dirty="0"/>
          </a:p>
        </p:txBody>
      </p:sp>
    </p:spTree>
    <p:extLst>
      <p:ext uri="{BB962C8B-B14F-4D97-AF65-F5344CB8AC3E}">
        <p14:creationId xmlns:p14="http://schemas.microsoft.com/office/powerpoint/2010/main" val="2335154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578F4-E899-2656-4507-04E88B17EE76}"/>
              </a:ext>
            </a:extLst>
          </p:cNvPr>
          <p:cNvSpPr>
            <a:spLocks noGrp="1"/>
          </p:cNvSpPr>
          <p:nvPr>
            <p:ph type="title"/>
          </p:nvPr>
        </p:nvSpPr>
        <p:spPr/>
        <p:txBody>
          <a:bodyPr/>
          <a:lstStyle/>
          <a:p>
            <a:r>
              <a:rPr lang="en-IN" dirty="0"/>
              <a:t>Tools Used</a:t>
            </a:r>
          </a:p>
        </p:txBody>
      </p:sp>
      <p:sp>
        <p:nvSpPr>
          <p:cNvPr id="3" name="Content Placeholder 2">
            <a:extLst>
              <a:ext uri="{FF2B5EF4-FFF2-40B4-BE49-F238E27FC236}">
                <a16:creationId xmlns:a16="http://schemas.microsoft.com/office/drawing/2014/main" id="{54339C6E-8086-BE9B-7BCA-59BEA5476020}"/>
              </a:ext>
            </a:extLst>
          </p:cNvPr>
          <p:cNvSpPr>
            <a:spLocks noGrp="1"/>
          </p:cNvSpPr>
          <p:nvPr>
            <p:ph idx="1"/>
          </p:nvPr>
        </p:nvSpPr>
        <p:spPr/>
        <p:txBody>
          <a:bodyPr/>
          <a:lstStyle/>
          <a:p>
            <a:pPr marL="0" indent="0">
              <a:buNone/>
              <a:tabLst>
                <a:tab pos="1722120" algn="l"/>
              </a:tabLst>
            </a:pPr>
            <a:r>
              <a:rPr lang="en-US" sz="1800" b="1" dirty="0">
                <a:effectLst/>
                <a:latin typeface="Times New Roman" panose="02020603050405020304" pitchFamily="18" charset="0"/>
                <a:ea typeface="Times New Roman" panose="02020603050405020304" pitchFamily="18" charset="0"/>
              </a:rPr>
              <a:t> </a:t>
            </a:r>
            <a:r>
              <a:rPr lang="en-IN" sz="1800" b="1" dirty="0">
                <a:effectLst/>
                <a:latin typeface="Times New Roman" panose="02020603050405020304" pitchFamily="18" charset="0"/>
                <a:ea typeface="Times New Roman" panose="02020603050405020304" pitchFamily="18" charset="0"/>
              </a:rPr>
              <a:t> Python</a:t>
            </a:r>
            <a:r>
              <a:rPr lang="en-IN" sz="1800" dirty="0">
                <a:effectLst/>
                <a:latin typeface="Times New Roman" panose="02020603050405020304" pitchFamily="18" charset="0"/>
                <a:ea typeface="Times New Roman" panose="02020603050405020304" pitchFamily="18" charset="0"/>
              </a:rPr>
              <a:t> is a high-level, general purpose programming language. Its design philosophy empathises code readability with the use of significant </a:t>
            </a:r>
            <a:r>
              <a:rPr lang="en-IN" sz="1800" dirty="0" err="1">
                <a:effectLst/>
                <a:latin typeface="Times New Roman" panose="02020603050405020304" pitchFamily="18" charset="0"/>
                <a:ea typeface="Times New Roman" panose="02020603050405020304" pitchFamily="18" charset="0"/>
              </a:rPr>
              <a:t>indentation.Python</a:t>
            </a:r>
            <a:r>
              <a:rPr lang="en-IN" sz="1800" dirty="0">
                <a:effectLst/>
                <a:latin typeface="Times New Roman" panose="02020603050405020304" pitchFamily="18" charset="0"/>
                <a:ea typeface="Times New Roman" panose="02020603050405020304" pitchFamily="18" charset="0"/>
              </a:rPr>
              <a:t> is dynamically typed and garbage-collected. It supports multiple programming paradigms, including structured(particularly procedural), object-oriented and functional programming. It is often described as a "batteries included" language due to its comprehensive standard library</a:t>
            </a:r>
          </a:p>
          <a:p>
            <a:r>
              <a:rPr lang="en-US" sz="1800" dirty="0">
                <a:latin typeface="Times New Roman" panose="02020603050405020304" pitchFamily="18" charset="0"/>
                <a:cs typeface="Times New Roman" panose="02020603050405020304" pitchFamily="18" charset="0"/>
              </a:rPr>
              <a:t>In an airline reservation project using the </a:t>
            </a:r>
            <a:r>
              <a:rPr lang="en-US" sz="1800" b="1" dirty="0" err="1">
                <a:latin typeface="Times New Roman" panose="02020603050405020304" pitchFamily="18" charset="0"/>
                <a:cs typeface="Times New Roman" panose="02020603050405020304" pitchFamily="18" charset="0"/>
              </a:rPr>
              <a:t>Tkinter</a:t>
            </a:r>
            <a:r>
              <a:rPr lang="en-US" sz="1800" dirty="0">
                <a:latin typeface="Times New Roman" panose="02020603050405020304" pitchFamily="18" charset="0"/>
                <a:cs typeface="Times New Roman" panose="02020603050405020304" pitchFamily="18" charset="0"/>
              </a:rPr>
              <a:t> library in Python, </a:t>
            </a:r>
            <a:r>
              <a:rPr lang="en-US" sz="1800" dirty="0" err="1">
                <a:latin typeface="Times New Roman" panose="02020603050405020304" pitchFamily="18" charset="0"/>
                <a:cs typeface="Times New Roman" panose="02020603050405020304" pitchFamily="18" charset="0"/>
              </a:rPr>
              <a:t>Tkinter</a:t>
            </a:r>
            <a:r>
              <a:rPr lang="en-US" sz="1800" dirty="0">
                <a:latin typeface="Times New Roman" panose="02020603050405020304" pitchFamily="18" charset="0"/>
                <a:cs typeface="Times New Roman" panose="02020603050405020304" pitchFamily="18" charset="0"/>
              </a:rPr>
              <a:t> is used for creating a graphical user interface (GUI) to facilitate interactions between users and the airline reservation system. </a:t>
            </a:r>
            <a:r>
              <a:rPr lang="en-US" sz="1800" dirty="0" err="1">
                <a:latin typeface="Times New Roman" panose="02020603050405020304" pitchFamily="18" charset="0"/>
                <a:cs typeface="Times New Roman" panose="02020603050405020304" pitchFamily="18" charset="0"/>
              </a:rPr>
              <a:t>Tkinter</a:t>
            </a:r>
            <a:r>
              <a:rPr lang="en-US" sz="1800" dirty="0">
                <a:latin typeface="Times New Roman" panose="02020603050405020304" pitchFamily="18" charset="0"/>
                <a:cs typeface="Times New Roman" panose="02020603050405020304" pitchFamily="18" charset="0"/>
              </a:rPr>
              <a:t> is a popular library for building desktop applications with a graphical interface.</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8427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79628-C800-924A-6DC7-6F9A497EBC6A}"/>
              </a:ext>
            </a:extLst>
          </p:cNvPr>
          <p:cNvSpPr>
            <a:spLocks noGrp="1"/>
          </p:cNvSpPr>
          <p:nvPr>
            <p:ph type="title"/>
          </p:nvPr>
        </p:nvSpPr>
        <p:spPr>
          <a:xfrm>
            <a:off x="1066800" y="642594"/>
            <a:ext cx="10058400" cy="993166"/>
          </a:xfrm>
        </p:spPr>
        <p:txBody>
          <a:bodyPr/>
          <a:lstStyle/>
          <a:p>
            <a:r>
              <a:rPr lang="en-IN" dirty="0"/>
              <a:t>Components</a:t>
            </a:r>
          </a:p>
        </p:txBody>
      </p:sp>
      <p:sp>
        <p:nvSpPr>
          <p:cNvPr id="3" name="Content Placeholder 2">
            <a:extLst>
              <a:ext uri="{FF2B5EF4-FFF2-40B4-BE49-F238E27FC236}">
                <a16:creationId xmlns:a16="http://schemas.microsoft.com/office/drawing/2014/main" id="{4AF865CB-DD7F-77A1-8AAB-BF35F14FD65F}"/>
              </a:ext>
            </a:extLst>
          </p:cNvPr>
          <p:cNvSpPr>
            <a:spLocks noGrp="1"/>
          </p:cNvSpPr>
          <p:nvPr>
            <p:ph idx="1"/>
          </p:nvPr>
        </p:nvSpPr>
        <p:spPr>
          <a:xfrm>
            <a:off x="1066800" y="1798320"/>
            <a:ext cx="10058400" cy="4154424"/>
          </a:xfrm>
        </p:spPr>
        <p:txBody>
          <a:bodyPr>
            <a:noAutofit/>
          </a:bodyPr>
          <a:lstStyle/>
          <a:p>
            <a:pPr algn="l">
              <a:buFont typeface="+mj-lt"/>
              <a:buAutoNum type="arabicPeriod"/>
            </a:pPr>
            <a:r>
              <a:rPr lang="en-US" sz="1800" b="1" i="0" dirty="0">
                <a:effectLst/>
                <a:latin typeface="Times New Roman" panose="02020603050405020304" pitchFamily="18" charset="0"/>
                <a:cs typeface="Times New Roman" panose="02020603050405020304" pitchFamily="18" charset="0"/>
              </a:rPr>
              <a:t>User Interface (</a:t>
            </a:r>
            <a:r>
              <a:rPr lang="en-US" sz="1800" b="1" i="0" dirty="0" err="1">
                <a:effectLst/>
                <a:latin typeface="Times New Roman" panose="02020603050405020304" pitchFamily="18" charset="0"/>
                <a:cs typeface="Times New Roman" panose="02020603050405020304" pitchFamily="18" charset="0"/>
              </a:rPr>
              <a:t>Tkinter</a:t>
            </a:r>
            <a:r>
              <a:rPr lang="en-US" sz="1800" b="1" i="0" dirty="0">
                <a:effectLst/>
                <a:latin typeface="Times New Roman" panose="02020603050405020304" pitchFamily="18" charset="0"/>
                <a:cs typeface="Times New Roman" panose="02020603050405020304" pitchFamily="18" charset="0"/>
              </a:rPr>
              <a:t>)</a:t>
            </a:r>
            <a:r>
              <a:rPr lang="en-US" sz="1800" b="0" i="0" dirty="0">
                <a:effectLs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sz="1800" b="0" i="0" dirty="0">
                <a:effectLst/>
                <a:latin typeface="Times New Roman" panose="02020603050405020304" pitchFamily="18" charset="0"/>
                <a:cs typeface="Times New Roman" panose="02020603050405020304" pitchFamily="18" charset="0"/>
              </a:rPr>
              <a:t>This is the front-end of your system.</a:t>
            </a:r>
          </a:p>
          <a:p>
            <a:pPr marL="742950" lvl="1" indent="-285750" algn="l">
              <a:buFont typeface="+mj-lt"/>
              <a:buAutoNum type="arabicPeriod"/>
            </a:pPr>
            <a:r>
              <a:rPr lang="en-US" sz="1800" b="0" i="0" dirty="0">
                <a:effectLst/>
                <a:latin typeface="Times New Roman" panose="02020603050405020304" pitchFamily="18" charset="0"/>
                <a:cs typeface="Times New Roman" panose="02020603050405020304" pitchFamily="18" charset="0"/>
              </a:rPr>
              <a:t>Provides a graphical interface for users to interact with the system.</a:t>
            </a:r>
          </a:p>
          <a:p>
            <a:pPr marL="742950" lvl="1" indent="-285750" algn="l">
              <a:buFont typeface="+mj-lt"/>
              <a:buAutoNum type="arabicPeriod"/>
            </a:pPr>
            <a:r>
              <a:rPr lang="en-US" sz="1800" b="0" i="0" dirty="0">
                <a:effectLst/>
                <a:latin typeface="Times New Roman" panose="02020603050405020304" pitchFamily="18" charset="0"/>
                <a:cs typeface="Times New Roman" panose="02020603050405020304" pitchFamily="18" charset="0"/>
              </a:rPr>
              <a:t>Displays available flights, allows booking, and provides feedback to users.</a:t>
            </a:r>
          </a:p>
          <a:p>
            <a:pPr marL="742950" lvl="1" indent="-285750" algn="l">
              <a:buFont typeface="+mj-lt"/>
              <a:buAutoNum type="arabicPeriod"/>
            </a:pPr>
            <a:r>
              <a:rPr lang="en-US" sz="1800" b="0" i="0" dirty="0">
                <a:effectLst/>
                <a:latin typeface="Times New Roman" panose="02020603050405020304" pitchFamily="18" charset="0"/>
                <a:cs typeface="Times New Roman" panose="02020603050405020304" pitchFamily="18" charset="0"/>
              </a:rPr>
              <a:t>Collects user input and passes it to the backend for processing.</a:t>
            </a:r>
          </a:p>
          <a:p>
            <a:pPr algn="l">
              <a:buFont typeface="+mj-lt"/>
              <a:buAutoNum type="arabicPeriod"/>
            </a:pPr>
            <a:r>
              <a:rPr lang="en-US" sz="1800" b="1" i="0" dirty="0">
                <a:effectLst/>
                <a:latin typeface="Times New Roman" panose="02020603050405020304" pitchFamily="18" charset="0"/>
                <a:cs typeface="Times New Roman" panose="02020603050405020304" pitchFamily="18" charset="0"/>
              </a:rPr>
              <a:t>Backend</a:t>
            </a:r>
            <a:r>
              <a:rPr lang="en-US" sz="1800" b="0" i="0" dirty="0">
                <a:effectLs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sz="1800" b="0" i="0" dirty="0">
                <a:effectLst/>
                <a:latin typeface="Times New Roman" panose="02020603050405020304" pitchFamily="18" charset="0"/>
                <a:cs typeface="Times New Roman" panose="02020603050405020304" pitchFamily="18" charset="0"/>
              </a:rPr>
              <a:t>Consists of several subcomponents:</a:t>
            </a:r>
          </a:p>
          <a:p>
            <a:pPr marL="1143000" lvl="2" indent="-228600" algn="l">
              <a:buFont typeface="+mj-lt"/>
              <a:buAutoNum type="arabicPeriod"/>
            </a:pPr>
            <a:r>
              <a:rPr lang="en-US" sz="1800" b="1" i="0" dirty="0">
                <a:effectLst/>
                <a:latin typeface="Times New Roman" panose="02020603050405020304" pitchFamily="18" charset="0"/>
                <a:cs typeface="Times New Roman" panose="02020603050405020304" pitchFamily="18" charset="0"/>
              </a:rPr>
              <a:t>Reservation System</a:t>
            </a:r>
            <a:r>
              <a:rPr lang="en-US" sz="1800" b="0" i="0" dirty="0">
                <a:effectLst/>
                <a:latin typeface="Times New Roman" panose="02020603050405020304" pitchFamily="18" charset="0"/>
                <a:cs typeface="Times New Roman" panose="02020603050405020304" pitchFamily="18" charset="0"/>
              </a:rPr>
              <a:t>: Manages flights and reservations.</a:t>
            </a:r>
          </a:p>
          <a:p>
            <a:pPr marL="1143000" lvl="2" indent="-228600" algn="l">
              <a:buFont typeface="+mj-lt"/>
              <a:buAutoNum type="arabicPeriod"/>
            </a:pPr>
            <a:r>
              <a:rPr lang="en-US" sz="1800" b="1" i="0" dirty="0">
                <a:effectLst/>
                <a:latin typeface="Times New Roman" panose="02020603050405020304" pitchFamily="18" charset="0"/>
                <a:cs typeface="Times New Roman" panose="02020603050405020304" pitchFamily="18" charset="0"/>
              </a:rPr>
              <a:t>Flight Database</a:t>
            </a:r>
            <a:r>
              <a:rPr lang="en-US" sz="1800" b="0" i="0" dirty="0">
                <a:effectLst/>
                <a:latin typeface="Times New Roman" panose="02020603050405020304" pitchFamily="18" charset="0"/>
                <a:cs typeface="Times New Roman" panose="02020603050405020304" pitchFamily="18" charset="0"/>
              </a:rPr>
              <a:t>: Stores flight information, such as flight number, origin, destination, capacity, price, and reserved seats.</a:t>
            </a:r>
          </a:p>
          <a:p>
            <a:pPr marL="1143000" lvl="2" indent="-228600" algn="l">
              <a:buFont typeface="+mj-lt"/>
              <a:buAutoNum type="arabicPeriod"/>
            </a:pPr>
            <a:r>
              <a:rPr lang="en-US" sz="1800" b="1" i="0" dirty="0">
                <a:effectLst/>
                <a:latin typeface="Times New Roman" panose="02020603050405020304" pitchFamily="18" charset="0"/>
                <a:cs typeface="Times New Roman" panose="02020603050405020304" pitchFamily="18" charset="0"/>
              </a:rPr>
              <a:t>Booking Engine</a:t>
            </a:r>
            <a:r>
              <a:rPr lang="en-US" sz="1800" b="0" i="0" dirty="0">
                <a:effectLst/>
                <a:latin typeface="Times New Roman" panose="02020603050405020304" pitchFamily="18" charset="0"/>
                <a:cs typeface="Times New Roman" panose="02020603050405020304" pitchFamily="18" charset="0"/>
              </a:rPr>
              <a:t>: Handles seat reservations, seat availability, and calculates the total fare.</a:t>
            </a:r>
          </a:p>
          <a:p>
            <a:pPr marL="1143000" lvl="2" indent="-228600" algn="l">
              <a:buFont typeface="+mj-lt"/>
              <a:buAutoNum type="arabicPeriod"/>
            </a:pPr>
            <a:r>
              <a:rPr lang="en-US" sz="1800" b="1" i="0" dirty="0">
                <a:effectLst/>
                <a:latin typeface="Times New Roman" panose="02020603050405020304" pitchFamily="18" charset="0"/>
                <a:cs typeface="Times New Roman" panose="02020603050405020304" pitchFamily="18" charset="0"/>
              </a:rPr>
              <a:t>Business Logic</a:t>
            </a:r>
            <a:r>
              <a:rPr lang="en-US" sz="1800" b="0" i="0" dirty="0">
                <a:effectLst/>
                <a:latin typeface="Times New Roman" panose="02020603050405020304" pitchFamily="18" charset="0"/>
                <a:cs typeface="Times New Roman" panose="02020603050405020304" pitchFamily="18" charset="0"/>
              </a:rPr>
              <a:t>: Contains the core logic for booking and managing reservations.</a:t>
            </a:r>
          </a:p>
        </p:txBody>
      </p:sp>
    </p:spTree>
    <p:extLst>
      <p:ext uri="{BB962C8B-B14F-4D97-AF65-F5344CB8AC3E}">
        <p14:creationId xmlns:p14="http://schemas.microsoft.com/office/powerpoint/2010/main" val="4720222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545E1C-AF26-6DB9-53BF-3A287C20BFCB}"/>
              </a:ext>
            </a:extLst>
          </p:cNvPr>
          <p:cNvSpPr>
            <a:spLocks noGrp="1"/>
          </p:cNvSpPr>
          <p:nvPr>
            <p:ph idx="1"/>
          </p:nvPr>
        </p:nvSpPr>
        <p:spPr>
          <a:xfrm>
            <a:off x="1066800" y="568960"/>
            <a:ext cx="10058400" cy="5383784"/>
          </a:xfrm>
        </p:spPr>
        <p:txBody>
          <a:bodyPr>
            <a:noAutofit/>
          </a:bodyPr>
          <a:lstStyle/>
          <a:p>
            <a:pPr marL="0" indent="0" algn="l">
              <a:buNone/>
            </a:pPr>
            <a:endParaRPr lang="en-US" sz="1800" b="0" i="0" dirty="0">
              <a:effectLst/>
              <a:latin typeface="Times New Roman" panose="02020603050405020304" pitchFamily="18" charset="0"/>
              <a:cs typeface="Times New Roman" panose="02020603050405020304" pitchFamily="18" charset="0"/>
            </a:endParaRPr>
          </a:p>
          <a:p>
            <a:pPr marL="342900" indent="-342900" algn="l">
              <a:buFont typeface="+mj-lt"/>
              <a:buAutoNum type="arabicPeriod" startAt="3"/>
            </a:pPr>
            <a:r>
              <a:rPr lang="en-US" sz="1800" b="1" i="0" dirty="0">
                <a:effectLst/>
                <a:latin typeface="Times New Roman" panose="02020603050405020304" pitchFamily="18" charset="0"/>
                <a:cs typeface="Times New Roman" panose="02020603050405020304" pitchFamily="18" charset="0"/>
              </a:rPr>
              <a:t>Interaction</a:t>
            </a:r>
            <a:r>
              <a:rPr lang="en-US" sz="1800" b="0" i="0" dirty="0">
                <a:effectLst/>
                <a:latin typeface="Times New Roman" panose="02020603050405020304" pitchFamily="18" charset="0"/>
                <a:cs typeface="Times New Roman" panose="02020603050405020304" pitchFamily="18" charset="0"/>
              </a:rPr>
              <a:t>:</a:t>
            </a:r>
          </a:p>
          <a:p>
            <a:pPr algn="l">
              <a:buFont typeface="+mj-lt"/>
              <a:buAutoNum type="arabicPeriod"/>
            </a:pPr>
            <a:r>
              <a:rPr lang="en-US" sz="1800" b="0" i="0" dirty="0">
                <a:effectLst/>
                <a:latin typeface="Times New Roman" panose="02020603050405020304" pitchFamily="18" charset="0"/>
                <a:cs typeface="Times New Roman" panose="02020603050405020304" pitchFamily="18" charset="0"/>
              </a:rPr>
              <a:t>A user interacts with the </a:t>
            </a:r>
            <a:r>
              <a:rPr lang="en-US" sz="1800" b="0" i="0" dirty="0" err="1">
                <a:effectLst/>
                <a:latin typeface="Times New Roman" panose="02020603050405020304" pitchFamily="18" charset="0"/>
                <a:cs typeface="Times New Roman" panose="02020603050405020304" pitchFamily="18" charset="0"/>
              </a:rPr>
              <a:t>Tkinter</a:t>
            </a:r>
            <a:r>
              <a:rPr lang="en-US" sz="1800" b="0" i="0" dirty="0">
                <a:effectLst/>
                <a:latin typeface="Times New Roman" panose="02020603050405020304" pitchFamily="18" charset="0"/>
                <a:cs typeface="Times New Roman" panose="02020603050405020304" pitchFamily="18" charset="0"/>
              </a:rPr>
              <a:t>-based User Interface to view available flights and book a flight.</a:t>
            </a:r>
          </a:p>
          <a:p>
            <a:pPr algn="l">
              <a:buFont typeface="+mj-lt"/>
              <a:buAutoNum type="arabicPeriod"/>
            </a:pPr>
            <a:r>
              <a:rPr lang="en-US" sz="1800" b="0" i="0" dirty="0">
                <a:effectLst/>
                <a:latin typeface="Times New Roman" panose="02020603050405020304" pitchFamily="18" charset="0"/>
                <a:cs typeface="Times New Roman" panose="02020603050405020304" pitchFamily="18" charset="0"/>
              </a:rPr>
              <a:t>When a user clicks the "Book Flight" button, the GUI collects the user's input (e.g., flight number and number of seats).</a:t>
            </a:r>
          </a:p>
          <a:p>
            <a:pPr algn="l">
              <a:buFont typeface="+mj-lt"/>
              <a:buAutoNum type="arabicPeriod"/>
            </a:pPr>
            <a:r>
              <a:rPr lang="en-US" sz="1800" b="0" i="0" dirty="0">
                <a:effectLst/>
                <a:latin typeface="Times New Roman" panose="02020603050405020304" pitchFamily="18" charset="0"/>
                <a:cs typeface="Times New Roman" panose="02020603050405020304" pitchFamily="18" charset="0"/>
              </a:rPr>
              <a:t>The GUI communicates with the Backend to:</a:t>
            </a:r>
          </a:p>
          <a:p>
            <a:pPr marL="742950" lvl="1" indent="-285750" algn="l">
              <a:buFont typeface="+mj-lt"/>
              <a:buAutoNum type="arabicPeriod"/>
            </a:pPr>
            <a:r>
              <a:rPr lang="en-US" sz="1800" b="0" i="0" dirty="0">
                <a:effectLst/>
                <a:latin typeface="Times New Roman" panose="02020603050405020304" pitchFamily="18" charset="0"/>
                <a:cs typeface="Times New Roman" panose="02020603050405020304" pitchFamily="18" charset="0"/>
              </a:rPr>
              <a:t>Check if the selected flight exists and if there are available seats.</a:t>
            </a:r>
          </a:p>
          <a:p>
            <a:pPr marL="742950" lvl="1" indent="-285750" algn="l">
              <a:buFont typeface="+mj-lt"/>
              <a:buAutoNum type="arabicPeriod"/>
            </a:pPr>
            <a:r>
              <a:rPr lang="en-US" sz="1800" b="0" i="0" dirty="0">
                <a:effectLst/>
                <a:latin typeface="Times New Roman" panose="02020603050405020304" pitchFamily="18" charset="0"/>
                <a:cs typeface="Times New Roman" panose="02020603050405020304" pitchFamily="18" charset="0"/>
              </a:rPr>
              <a:t>If seats are available, the Booking Engine processes the booking and calculates the total fare.</a:t>
            </a:r>
          </a:p>
          <a:p>
            <a:pPr algn="l">
              <a:buFont typeface="+mj-lt"/>
              <a:buAutoNum type="arabicPeriod"/>
            </a:pPr>
            <a:r>
              <a:rPr lang="en-US" sz="1800" b="0" i="0" dirty="0">
                <a:effectLst/>
                <a:latin typeface="Times New Roman" panose="02020603050405020304" pitchFamily="18" charset="0"/>
                <a:cs typeface="Times New Roman" panose="02020603050405020304" pitchFamily="18" charset="0"/>
              </a:rPr>
              <a:t>The Backend updates the Reservation System and Flight Database with the new reservation.</a:t>
            </a:r>
          </a:p>
          <a:p>
            <a:pPr algn="l">
              <a:buFont typeface="+mj-lt"/>
              <a:buAutoNum type="arabicPeriod"/>
            </a:pPr>
            <a:r>
              <a:rPr lang="en-US" sz="1800" b="0" i="0" dirty="0">
                <a:effectLst/>
                <a:latin typeface="Times New Roman" panose="02020603050405020304" pitchFamily="18" charset="0"/>
                <a:cs typeface="Times New Roman" panose="02020603050405020304" pitchFamily="18" charset="0"/>
              </a:rPr>
              <a:t>Feedback about the booking status and the total fare is displayed to the user through the GUI.</a:t>
            </a:r>
          </a:p>
          <a:p>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2092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FA832-3BDB-15EF-E57D-272C8A66A13F}"/>
              </a:ext>
            </a:extLst>
          </p:cNvPr>
          <p:cNvSpPr>
            <a:spLocks noGrp="1"/>
          </p:cNvSpPr>
          <p:nvPr>
            <p:ph type="title"/>
          </p:nvPr>
        </p:nvSpPr>
        <p:spPr>
          <a:xfrm>
            <a:off x="1066800" y="434141"/>
            <a:ext cx="10058400" cy="1371600"/>
          </a:xfrm>
        </p:spPr>
        <p:txBody>
          <a:bodyPr/>
          <a:lstStyle/>
          <a:p>
            <a:r>
              <a:rPr lang="en-IN" dirty="0"/>
              <a:t>CODE</a:t>
            </a:r>
          </a:p>
        </p:txBody>
      </p:sp>
      <p:sp>
        <p:nvSpPr>
          <p:cNvPr id="4" name="TextBox 3">
            <a:extLst>
              <a:ext uri="{FF2B5EF4-FFF2-40B4-BE49-F238E27FC236}">
                <a16:creationId xmlns:a16="http://schemas.microsoft.com/office/drawing/2014/main" id="{8CE5D11F-4B99-942A-F40F-129442BF5F16}"/>
              </a:ext>
            </a:extLst>
          </p:cNvPr>
          <p:cNvSpPr txBox="1"/>
          <p:nvPr/>
        </p:nvSpPr>
        <p:spPr>
          <a:xfrm>
            <a:off x="568960" y="1696720"/>
            <a:ext cx="5943600" cy="4201150"/>
          </a:xfrm>
          <a:prstGeom prst="rect">
            <a:avLst/>
          </a:prstGeom>
          <a:noFill/>
        </p:spPr>
        <p:txBody>
          <a:bodyPr wrap="square" rtlCol="0">
            <a:spAutoFit/>
          </a:bodyPr>
          <a:lstStyle/>
          <a:p>
            <a:endParaRPr lang="en-IN" sz="1000" b="0" dirty="0">
              <a:effectLst/>
              <a:latin typeface="Consolas" panose="020B0609020204030204" pitchFamily="49" charset="0"/>
            </a:endParaRPr>
          </a:p>
          <a:p>
            <a:r>
              <a:rPr lang="en-IN" sz="1000" dirty="0"/>
              <a:t>import </a:t>
            </a:r>
            <a:r>
              <a:rPr lang="en-IN" sz="1000" dirty="0" err="1"/>
              <a:t>tkinter</a:t>
            </a:r>
            <a:r>
              <a:rPr lang="en-IN" sz="1000" dirty="0"/>
              <a:t> as </a:t>
            </a:r>
            <a:r>
              <a:rPr lang="en-IN" sz="1000" dirty="0" err="1"/>
              <a:t>tk</a:t>
            </a:r>
            <a:endParaRPr lang="en-IN" sz="1000" dirty="0"/>
          </a:p>
          <a:p>
            <a:r>
              <a:rPr lang="en-IN" sz="1000" dirty="0"/>
              <a:t>from </a:t>
            </a:r>
            <a:r>
              <a:rPr lang="en-IN" sz="1000" dirty="0" err="1"/>
              <a:t>tkinter</a:t>
            </a:r>
            <a:r>
              <a:rPr lang="en-IN" sz="1000" dirty="0"/>
              <a:t> import </a:t>
            </a:r>
            <a:r>
              <a:rPr lang="en-IN" sz="1000" dirty="0" err="1"/>
              <a:t>messagebox</a:t>
            </a:r>
            <a:endParaRPr lang="en-IN" sz="1000" dirty="0"/>
          </a:p>
          <a:p>
            <a:r>
              <a:rPr lang="en-IN" sz="1000" dirty="0"/>
              <a:t>from PIL import Image, </a:t>
            </a:r>
            <a:r>
              <a:rPr lang="en-IN" sz="1000" dirty="0" err="1"/>
              <a:t>ImageTk</a:t>
            </a:r>
            <a:endParaRPr lang="en-IN" sz="1000" dirty="0"/>
          </a:p>
          <a:p>
            <a:endParaRPr lang="en-IN" sz="1000" dirty="0"/>
          </a:p>
          <a:p>
            <a:r>
              <a:rPr lang="en-IN" sz="1000" dirty="0"/>
              <a:t>class Flight:</a:t>
            </a:r>
          </a:p>
          <a:p>
            <a:pPr>
              <a:lnSpc>
                <a:spcPct val="150000"/>
              </a:lnSpc>
            </a:pPr>
            <a:r>
              <a:rPr lang="en-IN" sz="1000" dirty="0"/>
              <a:t>    def __</a:t>
            </a:r>
            <a:r>
              <a:rPr lang="en-IN" sz="1000" dirty="0" err="1"/>
              <a:t>init</a:t>
            </a:r>
            <a:r>
              <a:rPr lang="en-IN" sz="1000" dirty="0"/>
              <a:t>__(self, </a:t>
            </a:r>
            <a:r>
              <a:rPr lang="en-IN" sz="1000" dirty="0" err="1"/>
              <a:t>flight_number</a:t>
            </a:r>
            <a:r>
              <a:rPr lang="en-IN" sz="1000" dirty="0"/>
              <a:t>, origin, destination, </a:t>
            </a:r>
            <a:r>
              <a:rPr lang="en-IN" sz="1000" dirty="0" err="1"/>
              <a:t>departure_time</a:t>
            </a:r>
            <a:r>
              <a:rPr lang="en-IN" sz="1000" dirty="0"/>
              <a:t>, </a:t>
            </a:r>
            <a:r>
              <a:rPr lang="en-IN" sz="1000" dirty="0" err="1"/>
              <a:t>arrival_time</a:t>
            </a:r>
            <a:r>
              <a:rPr lang="en-IN" sz="1000" dirty="0"/>
              <a:t>, price, capacity):</a:t>
            </a:r>
          </a:p>
          <a:p>
            <a:r>
              <a:rPr lang="en-IN" sz="1000" dirty="0"/>
              <a:t>        </a:t>
            </a:r>
            <a:r>
              <a:rPr lang="en-IN" sz="1000" dirty="0" err="1"/>
              <a:t>self.flight_number</a:t>
            </a:r>
            <a:r>
              <a:rPr lang="en-IN" sz="1000" dirty="0"/>
              <a:t> = </a:t>
            </a:r>
            <a:r>
              <a:rPr lang="en-IN" sz="1000" dirty="0" err="1"/>
              <a:t>flight_number</a:t>
            </a:r>
            <a:endParaRPr lang="en-IN" sz="1000" dirty="0"/>
          </a:p>
          <a:p>
            <a:r>
              <a:rPr lang="en-IN" sz="1000" dirty="0"/>
              <a:t>        </a:t>
            </a:r>
            <a:r>
              <a:rPr lang="en-IN" sz="1000" dirty="0" err="1"/>
              <a:t>self.origin</a:t>
            </a:r>
            <a:r>
              <a:rPr lang="en-IN" sz="1000" dirty="0"/>
              <a:t> = origin</a:t>
            </a:r>
          </a:p>
          <a:p>
            <a:r>
              <a:rPr lang="en-IN" sz="1000" dirty="0"/>
              <a:t>        </a:t>
            </a:r>
            <a:r>
              <a:rPr lang="en-IN" sz="1000" dirty="0" err="1"/>
              <a:t>self.destination</a:t>
            </a:r>
            <a:r>
              <a:rPr lang="en-IN" sz="1000" dirty="0"/>
              <a:t> = destination</a:t>
            </a:r>
          </a:p>
          <a:p>
            <a:r>
              <a:rPr lang="en-IN" sz="1000" dirty="0"/>
              <a:t>        </a:t>
            </a:r>
            <a:r>
              <a:rPr lang="en-IN" sz="1000" dirty="0" err="1"/>
              <a:t>self.departure_time</a:t>
            </a:r>
            <a:r>
              <a:rPr lang="en-IN" sz="1000" dirty="0"/>
              <a:t> = </a:t>
            </a:r>
            <a:r>
              <a:rPr lang="en-IN" sz="1000" dirty="0" err="1"/>
              <a:t>departure_time</a:t>
            </a:r>
            <a:endParaRPr lang="en-IN" sz="1000" dirty="0"/>
          </a:p>
          <a:p>
            <a:r>
              <a:rPr lang="en-IN" sz="1000" dirty="0"/>
              <a:t>        </a:t>
            </a:r>
            <a:r>
              <a:rPr lang="en-IN" sz="1000" dirty="0" err="1"/>
              <a:t>self.arrival_time</a:t>
            </a:r>
            <a:r>
              <a:rPr lang="en-IN" sz="1000" dirty="0"/>
              <a:t> = </a:t>
            </a:r>
            <a:r>
              <a:rPr lang="en-IN" sz="1000" dirty="0" err="1"/>
              <a:t>arrival_time</a:t>
            </a:r>
            <a:endParaRPr lang="en-IN" sz="1000" dirty="0"/>
          </a:p>
          <a:p>
            <a:r>
              <a:rPr lang="en-IN" sz="1000" dirty="0"/>
              <a:t>        </a:t>
            </a:r>
            <a:r>
              <a:rPr lang="en-IN" sz="1000" dirty="0" err="1"/>
              <a:t>self.price</a:t>
            </a:r>
            <a:r>
              <a:rPr lang="en-IN" sz="1000" dirty="0"/>
              <a:t> = price</a:t>
            </a:r>
          </a:p>
          <a:p>
            <a:r>
              <a:rPr lang="en-IN" sz="1000" dirty="0"/>
              <a:t>        </a:t>
            </a:r>
            <a:r>
              <a:rPr lang="en-IN" sz="1000" dirty="0" err="1"/>
              <a:t>self.capacity</a:t>
            </a:r>
            <a:r>
              <a:rPr lang="en-IN" sz="1000" dirty="0"/>
              <a:t> = capacity</a:t>
            </a:r>
          </a:p>
          <a:p>
            <a:r>
              <a:rPr lang="en-IN" sz="1000" dirty="0"/>
              <a:t>        </a:t>
            </a:r>
            <a:r>
              <a:rPr lang="en-IN" sz="1000" dirty="0" err="1"/>
              <a:t>self.reserved_seats</a:t>
            </a:r>
            <a:r>
              <a:rPr lang="en-IN" sz="1000" dirty="0"/>
              <a:t> = 0</a:t>
            </a:r>
          </a:p>
          <a:p>
            <a:endParaRPr lang="en-IN" sz="1000" dirty="0"/>
          </a:p>
          <a:p>
            <a:r>
              <a:rPr lang="en-IN" sz="1000" dirty="0"/>
              <a:t>    def </a:t>
            </a:r>
            <a:r>
              <a:rPr lang="en-IN" sz="1000" dirty="0" err="1"/>
              <a:t>display_flight_info</a:t>
            </a:r>
            <a:r>
              <a:rPr lang="en-IN" sz="1000" dirty="0"/>
              <a:t>(self):</a:t>
            </a:r>
          </a:p>
          <a:p>
            <a:r>
              <a:rPr lang="en-IN" sz="1000" dirty="0"/>
              <a:t>        return (</a:t>
            </a:r>
          </a:p>
          <a:p>
            <a:r>
              <a:rPr lang="en-IN" sz="1000" dirty="0"/>
              <a:t>            </a:t>
            </a:r>
            <a:r>
              <a:rPr lang="en-IN" sz="1000" dirty="0" err="1"/>
              <a:t>f"Flight</a:t>
            </a:r>
            <a:r>
              <a:rPr lang="en-IN" sz="1000" dirty="0"/>
              <a:t> Number: {</a:t>
            </a:r>
            <a:r>
              <a:rPr lang="en-IN" sz="1000" dirty="0" err="1"/>
              <a:t>self.flight_number</a:t>
            </a:r>
            <a:r>
              <a:rPr lang="en-IN" sz="1000" dirty="0"/>
              <a:t>}\n"</a:t>
            </a:r>
          </a:p>
          <a:p>
            <a:r>
              <a:rPr lang="en-IN" sz="1000" dirty="0"/>
              <a:t>            </a:t>
            </a:r>
            <a:r>
              <a:rPr lang="en-IN" sz="1000" dirty="0" err="1"/>
              <a:t>f"From</a:t>
            </a:r>
            <a:r>
              <a:rPr lang="en-IN" sz="1000" dirty="0"/>
              <a:t>: {</a:t>
            </a:r>
            <a:r>
              <a:rPr lang="en-IN" sz="1000" dirty="0" err="1"/>
              <a:t>self.origin</a:t>
            </a:r>
            <a:r>
              <a:rPr lang="en-IN" sz="1000" dirty="0"/>
              <a:t>} To: {</a:t>
            </a:r>
            <a:r>
              <a:rPr lang="en-IN" sz="1000" dirty="0" err="1"/>
              <a:t>self.destination</a:t>
            </a:r>
            <a:r>
              <a:rPr lang="en-IN" sz="1000" dirty="0"/>
              <a:t>}\n"</a:t>
            </a:r>
          </a:p>
          <a:p>
            <a:r>
              <a:rPr lang="en-IN" sz="1000" dirty="0"/>
              <a:t>            </a:t>
            </a:r>
            <a:r>
              <a:rPr lang="en-IN" sz="1000" dirty="0" err="1"/>
              <a:t>f"Departure</a:t>
            </a:r>
            <a:r>
              <a:rPr lang="en-IN" sz="1000" dirty="0"/>
              <a:t> Time: {</a:t>
            </a:r>
            <a:r>
              <a:rPr lang="en-IN" sz="1000" dirty="0" err="1"/>
              <a:t>self.departure_time</a:t>
            </a:r>
            <a:r>
              <a:rPr lang="en-IN" sz="1000" dirty="0"/>
              <a:t>}\n"</a:t>
            </a:r>
          </a:p>
          <a:p>
            <a:r>
              <a:rPr lang="en-IN" sz="1000" dirty="0"/>
              <a:t>            </a:t>
            </a:r>
            <a:r>
              <a:rPr lang="en-IN" sz="1000" dirty="0" err="1"/>
              <a:t>f"Arrival</a:t>
            </a:r>
            <a:r>
              <a:rPr lang="en-IN" sz="1000" dirty="0"/>
              <a:t> Time: {</a:t>
            </a:r>
            <a:r>
              <a:rPr lang="en-IN" sz="1000" dirty="0" err="1"/>
              <a:t>self.arrival_time</a:t>
            </a:r>
            <a:r>
              <a:rPr lang="en-IN" sz="1000" dirty="0"/>
              <a:t>}\n"</a:t>
            </a:r>
          </a:p>
          <a:p>
            <a:r>
              <a:rPr lang="en-IN" sz="1000" dirty="0"/>
              <a:t>            </a:t>
            </a:r>
            <a:r>
              <a:rPr lang="en-IN" sz="1000" dirty="0" err="1"/>
              <a:t>f"Price</a:t>
            </a:r>
            <a:r>
              <a:rPr lang="en-IN" sz="1000" dirty="0"/>
              <a:t>: ₹{</a:t>
            </a:r>
            <a:r>
              <a:rPr lang="en-IN" sz="1000" dirty="0" err="1"/>
              <a:t>self.price</a:t>
            </a:r>
            <a:r>
              <a:rPr lang="en-IN" sz="1000" dirty="0"/>
              <a:t>}\n"</a:t>
            </a:r>
          </a:p>
          <a:p>
            <a:r>
              <a:rPr lang="en-IN" sz="1000" dirty="0"/>
              <a:t>            </a:t>
            </a:r>
            <a:r>
              <a:rPr lang="en-IN" sz="1000" dirty="0" err="1"/>
              <a:t>f"Available</a:t>
            </a:r>
            <a:r>
              <a:rPr lang="en-IN" sz="1000" dirty="0"/>
              <a:t> Seats: {</a:t>
            </a:r>
            <a:r>
              <a:rPr lang="en-IN" sz="1000" dirty="0" err="1"/>
              <a:t>self.capacity</a:t>
            </a:r>
            <a:r>
              <a:rPr lang="en-IN" sz="1000" dirty="0"/>
              <a:t> - </a:t>
            </a:r>
            <a:r>
              <a:rPr lang="en-IN" sz="1000" dirty="0" err="1"/>
              <a:t>self.reserved_seats</a:t>
            </a:r>
            <a:r>
              <a:rPr lang="en-IN" sz="1000" dirty="0"/>
              <a:t>}\n"</a:t>
            </a:r>
          </a:p>
          <a:p>
            <a:r>
              <a:rPr lang="en-IN" sz="700" dirty="0"/>
              <a:t>        )</a:t>
            </a:r>
          </a:p>
        </p:txBody>
      </p:sp>
      <p:sp>
        <p:nvSpPr>
          <p:cNvPr id="3" name="TextBox 2">
            <a:extLst>
              <a:ext uri="{FF2B5EF4-FFF2-40B4-BE49-F238E27FC236}">
                <a16:creationId xmlns:a16="http://schemas.microsoft.com/office/drawing/2014/main" id="{3F89A8EB-EE9E-5D4E-45BB-CEF61E458BE8}"/>
              </a:ext>
            </a:extLst>
          </p:cNvPr>
          <p:cNvSpPr txBox="1"/>
          <p:nvPr/>
        </p:nvSpPr>
        <p:spPr>
          <a:xfrm>
            <a:off x="6715760" y="1031161"/>
            <a:ext cx="4907280" cy="4970591"/>
          </a:xfrm>
          <a:prstGeom prst="rect">
            <a:avLst/>
          </a:prstGeom>
          <a:noFill/>
        </p:spPr>
        <p:txBody>
          <a:bodyPr wrap="square" numCol="1" rtlCol="0">
            <a:spAutoFit/>
          </a:bodyPr>
          <a:lstStyle/>
          <a:p>
            <a:r>
              <a:rPr lang="en-IN" sz="1000" b="0" dirty="0">
                <a:solidFill>
                  <a:srgbClr val="CCCCCC"/>
                </a:solidFill>
                <a:effectLst/>
                <a:latin typeface="Consolas" panose="020B0609020204030204" pitchFamily="49" charset="0"/>
              </a:rPr>
              <a:t>  </a:t>
            </a:r>
            <a:r>
              <a:rPr lang="en-IN" sz="1000" b="0" dirty="0">
                <a:effectLst/>
                <a:latin typeface="Consolas" panose="020B0609020204030204" pitchFamily="49" charset="0"/>
              </a:rPr>
              <a:t> </a:t>
            </a:r>
            <a:r>
              <a:rPr lang="en-IN" sz="900" b="0" dirty="0">
                <a:effectLst/>
                <a:latin typeface="Consolas" panose="020B0609020204030204" pitchFamily="49" charset="0"/>
              </a:rPr>
              <a:t>def </a:t>
            </a:r>
            <a:r>
              <a:rPr lang="en-IN" sz="900" b="0" dirty="0" err="1">
                <a:effectLst/>
                <a:latin typeface="Consolas" panose="020B0609020204030204" pitchFamily="49" charset="0"/>
              </a:rPr>
              <a:t>book_seat</a:t>
            </a:r>
            <a:r>
              <a:rPr lang="en-IN" sz="900" b="0" dirty="0">
                <a:effectLst/>
                <a:latin typeface="Consolas" panose="020B0609020204030204" pitchFamily="49" charset="0"/>
              </a:rPr>
              <a:t>(self):</a:t>
            </a:r>
          </a:p>
          <a:p>
            <a:r>
              <a:rPr lang="en-IN" sz="900" b="0" dirty="0">
                <a:effectLst/>
                <a:latin typeface="Consolas" panose="020B0609020204030204" pitchFamily="49" charset="0"/>
              </a:rPr>
              <a:t>        if </a:t>
            </a:r>
            <a:r>
              <a:rPr lang="en-IN" sz="900" b="0" dirty="0" err="1">
                <a:effectLst/>
                <a:latin typeface="Consolas" panose="020B0609020204030204" pitchFamily="49" charset="0"/>
              </a:rPr>
              <a:t>self.reserved_seats</a:t>
            </a:r>
            <a:r>
              <a:rPr lang="en-IN" sz="900" b="0" dirty="0">
                <a:effectLst/>
                <a:latin typeface="Consolas" panose="020B0609020204030204" pitchFamily="49" charset="0"/>
              </a:rPr>
              <a:t> &lt; </a:t>
            </a:r>
            <a:r>
              <a:rPr lang="en-IN" sz="900" b="0" dirty="0" err="1">
                <a:effectLst/>
                <a:latin typeface="Consolas" panose="020B0609020204030204" pitchFamily="49" charset="0"/>
              </a:rPr>
              <a:t>self.capacity</a:t>
            </a:r>
            <a:r>
              <a:rPr lang="en-IN" sz="900" b="0" dirty="0">
                <a:effectLst/>
                <a:latin typeface="Consolas" panose="020B0609020204030204" pitchFamily="49" charset="0"/>
              </a:rPr>
              <a:t>:</a:t>
            </a:r>
          </a:p>
          <a:p>
            <a:r>
              <a:rPr lang="en-IN" sz="900" b="0" dirty="0">
                <a:effectLst/>
                <a:latin typeface="Consolas" panose="020B0609020204030204" pitchFamily="49" charset="0"/>
              </a:rPr>
              <a:t>            </a:t>
            </a:r>
            <a:r>
              <a:rPr lang="en-IN" sz="900" b="0" dirty="0" err="1">
                <a:effectLst/>
                <a:latin typeface="Consolas" panose="020B0609020204030204" pitchFamily="49" charset="0"/>
              </a:rPr>
              <a:t>self.reserved_seats</a:t>
            </a:r>
            <a:r>
              <a:rPr lang="en-IN" sz="900" b="0" dirty="0">
                <a:effectLst/>
                <a:latin typeface="Consolas" panose="020B0609020204030204" pitchFamily="49" charset="0"/>
              </a:rPr>
              <a:t> += 1</a:t>
            </a:r>
          </a:p>
          <a:p>
            <a:r>
              <a:rPr lang="en-IN" sz="900" b="0" dirty="0">
                <a:effectLst/>
                <a:latin typeface="Consolas" panose="020B0609020204030204" pitchFamily="49" charset="0"/>
              </a:rPr>
              <a:t>            return "booked"</a:t>
            </a:r>
          </a:p>
          <a:p>
            <a:r>
              <a:rPr lang="en-IN" sz="900" b="0" dirty="0">
                <a:effectLst/>
                <a:latin typeface="Consolas" panose="020B0609020204030204" pitchFamily="49" charset="0"/>
              </a:rPr>
              <a:t>        else:</a:t>
            </a:r>
          </a:p>
          <a:p>
            <a:r>
              <a:rPr lang="en-IN" sz="900" b="0" dirty="0">
                <a:effectLst/>
                <a:latin typeface="Consolas" panose="020B0609020204030204" pitchFamily="49" charset="0"/>
              </a:rPr>
              <a:t>            return "full"</a:t>
            </a:r>
          </a:p>
          <a:p>
            <a:br>
              <a:rPr lang="en-IN" sz="900" b="0" dirty="0">
                <a:effectLst/>
                <a:latin typeface="Consolas" panose="020B0609020204030204" pitchFamily="49" charset="0"/>
              </a:rPr>
            </a:br>
            <a:r>
              <a:rPr lang="en-IN" sz="900" b="0" dirty="0">
                <a:effectLst/>
                <a:latin typeface="Consolas" panose="020B0609020204030204" pitchFamily="49" charset="0"/>
              </a:rPr>
              <a:t>    def </a:t>
            </a:r>
            <a:r>
              <a:rPr lang="en-IN" sz="900" b="0" dirty="0" err="1">
                <a:effectLst/>
                <a:latin typeface="Consolas" panose="020B0609020204030204" pitchFamily="49" charset="0"/>
              </a:rPr>
              <a:t>calculate_total_fare</a:t>
            </a:r>
            <a:r>
              <a:rPr lang="en-IN" sz="900" b="0" dirty="0">
                <a:effectLst/>
                <a:latin typeface="Consolas" panose="020B0609020204030204" pitchFamily="49" charset="0"/>
              </a:rPr>
              <a:t>(self, </a:t>
            </a:r>
            <a:r>
              <a:rPr lang="en-IN" sz="900" b="0" dirty="0" err="1">
                <a:effectLst/>
                <a:latin typeface="Consolas" panose="020B0609020204030204" pitchFamily="49" charset="0"/>
              </a:rPr>
              <a:t>num_seats</a:t>
            </a:r>
            <a:r>
              <a:rPr lang="en-IN" sz="900" b="0" dirty="0">
                <a:effectLst/>
                <a:latin typeface="Consolas" panose="020B0609020204030204" pitchFamily="49" charset="0"/>
              </a:rPr>
              <a:t>):</a:t>
            </a:r>
          </a:p>
          <a:p>
            <a:r>
              <a:rPr lang="en-IN" sz="900" b="0" dirty="0">
                <a:effectLst/>
                <a:latin typeface="Consolas" panose="020B0609020204030204" pitchFamily="49" charset="0"/>
              </a:rPr>
              <a:t>        return </a:t>
            </a:r>
            <a:r>
              <a:rPr lang="en-IN" sz="900" b="0" dirty="0" err="1">
                <a:effectLst/>
                <a:latin typeface="Consolas" panose="020B0609020204030204" pitchFamily="49" charset="0"/>
              </a:rPr>
              <a:t>self.price</a:t>
            </a:r>
            <a:r>
              <a:rPr lang="en-IN" sz="900" b="0" dirty="0">
                <a:effectLst/>
                <a:latin typeface="Consolas" panose="020B0609020204030204" pitchFamily="49" charset="0"/>
              </a:rPr>
              <a:t> * </a:t>
            </a:r>
            <a:r>
              <a:rPr lang="en-IN" sz="900" b="0" dirty="0" err="1">
                <a:effectLst/>
                <a:latin typeface="Consolas" panose="020B0609020204030204" pitchFamily="49" charset="0"/>
              </a:rPr>
              <a:t>num_seats</a:t>
            </a:r>
            <a:endParaRPr lang="en-IN" sz="900" b="0" dirty="0">
              <a:effectLst/>
              <a:latin typeface="Consolas" panose="020B0609020204030204" pitchFamily="49" charset="0"/>
            </a:endParaRPr>
          </a:p>
          <a:p>
            <a:br>
              <a:rPr lang="en-IN" sz="900" b="0" dirty="0">
                <a:effectLst/>
                <a:latin typeface="Consolas" panose="020B0609020204030204" pitchFamily="49" charset="0"/>
              </a:rPr>
            </a:br>
            <a:r>
              <a:rPr lang="en-IN" sz="900" b="0" dirty="0">
                <a:effectLst/>
                <a:latin typeface="Consolas" panose="020B0609020204030204" pitchFamily="49" charset="0"/>
              </a:rPr>
              <a:t>class </a:t>
            </a:r>
            <a:r>
              <a:rPr lang="en-IN" sz="900" b="0" dirty="0" err="1">
                <a:effectLst/>
                <a:latin typeface="Consolas" panose="020B0609020204030204" pitchFamily="49" charset="0"/>
              </a:rPr>
              <a:t>ReservationSystem</a:t>
            </a:r>
            <a:r>
              <a:rPr lang="en-IN" sz="900" b="0" dirty="0">
                <a:effectLst/>
                <a:latin typeface="Consolas" panose="020B0609020204030204" pitchFamily="49" charset="0"/>
              </a:rPr>
              <a:t>:</a:t>
            </a:r>
          </a:p>
          <a:p>
            <a:r>
              <a:rPr lang="en-IN" sz="900" b="0" dirty="0">
                <a:effectLst/>
                <a:latin typeface="Consolas" panose="020B0609020204030204" pitchFamily="49" charset="0"/>
              </a:rPr>
              <a:t>    def __</a:t>
            </a:r>
            <a:r>
              <a:rPr lang="en-IN" sz="900" b="0" dirty="0" err="1">
                <a:effectLst/>
                <a:latin typeface="Consolas" panose="020B0609020204030204" pitchFamily="49" charset="0"/>
              </a:rPr>
              <a:t>init</a:t>
            </a:r>
            <a:r>
              <a:rPr lang="en-IN" sz="900" b="0" dirty="0">
                <a:effectLst/>
                <a:latin typeface="Consolas" panose="020B0609020204030204" pitchFamily="49" charset="0"/>
              </a:rPr>
              <a:t>__(self):</a:t>
            </a:r>
          </a:p>
          <a:p>
            <a:r>
              <a:rPr lang="en-IN" sz="900" b="0" dirty="0">
                <a:effectLst/>
                <a:latin typeface="Consolas" panose="020B0609020204030204" pitchFamily="49" charset="0"/>
              </a:rPr>
              <a:t>        </a:t>
            </a:r>
            <a:r>
              <a:rPr lang="en-IN" sz="900" b="0" dirty="0" err="1">
                <a:effectLst/>
                <a:latin typeface="Consolas" panose="020B0609020204030204" pitchFamily="49" charset="0"/>
              </a:rPr>
              <a:t>self.flights</a:t>
            </a:r>
            <a:r>
              <a:rPr lang="en-IN" sz="900" b="0" dirty="0">
                <a:effectLst/>
                <a:latin typeface="Consolas" panose="020B0609020204030204" pitchFamily="49" charset="0"/>
              </a:rPr>
              <a:t> = []</a:t>
            </a:r>
          </a:p>
          <a:p>
            <a:br>
              <a:rPr lang="en-IN" sz="900" b="0" dirty="0">
                <a:effectLst/>
                <a:latin typeface="Consolas" panose="020B0609020204030204" pitchFamily="49" charset="0"/>
              </a:rPr>
            </a:br>
            <a:r>
              <a:rPr lang="en-IN" sz="900" b="0" dirty="0">
                <a:effectLst/>
                <a:latin typeface="Consolas" panose="020B0609020204030204" pitchFamily="49" charset="0"/>
              </a:rPr>
              <a:t>    def </a:t>
            </a:r>
            <a:r>
              <a:rPr lang="en-IN" sz="900" b="0" dirty="0" err="1">
                <a:effectLst/>
                <a:latin typeface="Consolas" panose="020B0609020204030204" pitchFamily="49" charset="0"/>
              </a:rPr>
              <a:t>add_flight</a:t>
            </a:r>
            <a:r>
              <a:rPr lang="en-IN" sz="900" b="0" dirty="0">
                <a:effectLst/>
                <a:latin typeface="Consolas" panose="020B0609020204030204" pitchFamily="49" charset="0"/>
              </a:rPr>
              <a:t>(self, flight):</a:t>
            </a:r>
          </a:p>
          <a:p>
            <a:r>
              <a:rPr lang="en-IN" sz="900" b="0" dirty="0">
                <a:effectLst/>
                <a:latin typeface="Consolas" panose="020B0609020204030204" pitchFamily="49" charset="0"/>
              </a:rPr>
              <a:t>        </a:t>
            </a:r>
            <a:r>
              <a:rPr lang="en-IN" sz="900" b="0" dirty="0" err="1">
                <a:effectLst/>
                <a:latin typeface="Consolas" panose="020B0609020204030204" pitchFamily="49" charset="0"/>
              </a:rPr>
              <a:t>self.flights.append</a:t>
            </a:r>
            <a:r>
              <a:rPr lang="en-IN" sz="900" b="0" dirty="0">
                <a:effectLst/>
                <a:latin typeface="Consolas" panose="020B0609020204030204" pitchFamily="49" charset="0"/>
              </a:rPr>
              <a:t>(flight)</a:t>
            </a:r>
          </a:p>
          <a:p>
            <a:br>
              <a:rPr lang="en-IN" sz="900" b="0" dirty="0">
                <a:effectLst/>
                <a:latin typeface="Consolas" panose="020B0609020204030204" pitchFamily="49" charset="0"/>
              </a:rPr>
            </a:br>
            <a:r>
              <a:rPr lang="en-IN" sz="900" b="0" dirty="0">
                <a:effectLst/>
                <a:latin typeface="Consolas" panose="020B0609020204030204" pitchFamily="49" charset="0"/>
              </a:rPr>
              <a:t>    def </a:t>
            </a:r>
            <a:r>
              <a:rPr lang="en-IN" sz="900" b="0" dirty="0" err="1">
                <a:effectLst/>
                <a:latin typeface="Consolas" panose="020B0609020204030204" pitchFamily="49" charset="0"/>
              </a:rPr>
              <a:t>get_available_flights</a:t>
            </a:r>
            <a:r>
              <a:rPr lang="en-IN" sz="900" b="0" dirty="0">
                <a:effectLst/>
                <a:latin typeface="Consolas" panose="020B0609020204030204" pitchFamily="49" charset="0"/>
              </a:rPr>
              <a:t>(self):</a:t>
            </a:r>
          </a:p>
          <a:p>
            <a:r>
              <a:rPr lang="en-IN" sz="900" b="0" dirty="0">
                <a:effectLst/>
                <a:latin typeface="Consolas" panose="020B0609020204030204" pitchFamily="49" charset="0"/>
              </a:rPr>
              <a:t>        </a:t>
            </a:r>
            <a:r>
              <a:rPr lang="en-IN" sz="900" b="0" dirty="0" err="1">
                <a:effectLst/>
                <a:latin typeface="Consolas" panose="020B0609020204030204" pitchFamily="49" charset="0"/>
              </a:rPr>
              <a:t>available_flights</a:t>
            </a:r>
            <a:r>
              <a:rPr lang="en-IN" sz="900" b="0" dirty="0">
                <a:effectLst/>
                <a:latin typeface="Consolas" panose="020B0609020204030204" pitchFamily="49" charset="0"/>
              </a:rPr>
              <a:t> = []</a:t>
            </a:r>
          </a:p>
          <a:p>
            <a:r>
              <a:rPr lang="en-IN" sz="900" b="0" dirty="0">
                <a:effectLst/>
                <a:latin typeface="Consolas" panose="020B0609020204030204" pitchFamily="49" charset="0"/>
              </a:rPr>
              <a:t>        for flight in </a:t>
            </a:r>
            <a:r>
              <a:rPr lang="en-IN" sz="900" b="0" dirty="0" err="1">
                <a:effectLst/>
                <a:latin typeface="Consolas" panose="020B0609020204030204" pitchFamily="49" charset="0"/>
              </a:rPr>
              <a:t>self.flights</a:t>
            </a:r>
            <a:r>
              <a:rPr lang="en-IN" sz="900" b="0" dirty="0">
                <a:effectLst/>
                <a:latin typeface="Consolas" panose="020B0609020204030204" pitchFamily="49" charset="0"/>
              </a:rPr>
              <a:t>:</a:t>
            </a:r>
          </a:p>
          <a:p>
            <a:r>
              <a:rPr lang="en-IN" sz="900" b="0" dirty="0">
                <a:effectLst/>
                <a:latin typeface="Consolas" panose="020B0609020204030204" pitchFamily="49" charset="0"/>
              </a:rPr>
              <a:t>            if </a:t>
            </a:r>
            <a:r>
              <a:rPr lang="en-IN" sz="900" b="0" dirty="0" err="1">
                <a:effectLst/>
                <a:latin typeface="Consolas" panose="020B0609020204030204" pitchFamily="49" charset="0"/>
              </a:rPr>
              <a:t>flight.reserved_seats</a:t>
            </a:r>
            <a:r>
              <a:rPr lang="en-IN" sz="900" b="0" dirty="0">
                <a:effectLst/>
                <a:latin typeface="Consolas" panose="020B0609020204030204" pitchFamily="49" charset="0"/>
              </a:rPr>
              <a:t> &lt; </a:t>
            </a:r>
            <a:r>
              <a:rPr lang="en-IN" sz="900" b="0" dirty="0" err="1">
                <a:effectLst/>
                <a:latin typeface="Consolas" panose="020B0609020204030204" pitchFamily="49" charset="0"/>
              </a:rPr>
              <a:t>flight.capacity</a:t>
            </a:r>
            <a:r>
              <a:rPr lang="en-IN" sz="900" b="0" dirty="0">
                <a:effectLst/>
                <a:latin typeface="Consolas" panose="020B0609020204030204" pitchFamily="49" charset="0"/>
              </a:rPr>
              <a:t>:</a:t>
            </a:r>
          </a:p>
          <a:p>
            <a:r>
              <a:rPr lang="en-IN" sz="900" b="0" dirty="0">
                <a:effectLst/>
                <a:latin typeface="Consolas" panose="020B0609020204030204" pitchFamily="49" charset="0"/>
              </a:rPr>
              <a:t>                </a:t>
            </a:r>
            <a:r>
              <a:rPr lang="en-IN" sz="900" b="0" dirty="0" err="1">
                <a:effectLst/>
                <a:latin typeface="Consolas" panose="020B0609020204030204" pitchFamily="49" charset="0"/>
              </a:rPr>
              <a:t>available_flights.append</a:t>
            </a:r>
            <a:r>
              <a:rPr lang="en-IN" sz="900" b="0" dirty="0">
                <a:effectLst/>
                <a:latin typeface="Consolas" panose="020B0609020204030204" pitchFamily="49" charset="0"/>
              </a:rPr>
              <a:t>(</a:t>
            </a:r>
            <a:r>
              <a:rPr lang="en-IN" sz="900" b="0" dirty="0" err="1">
                <a:effectLst/>
                <a:latin typeface="Consolas" panose="020B0609020204030204" pitchFamily="49" charset="0"/>
              </a:rPr>
              <a:t>flight.display_flight_info</a:t>
            </a:r>
            <a:r>
              <a:rPr lang="en-IN" sz="900" b="0" dirty="0">
                <a:effectLst/>
                <a:latin typeface="Consolas" panose="020B0609020204030204" pitchFamily="49" charset="0"/>
              </a:rPr>
              <a:t>())</a:t>
            </a:r>
          </a:p>
          <a:p>
            <a:r>
              <a:rPr lang="en-IN" sz="900" b="0" dirty="0">
                <a:effectLst/>
                <a:latin typeface="Consolas" panose="020B0609020204030204" pitchFamily="49" charset="0"/>
              </a:rPr>
              <a:t>        return </a:t>
            </a:r>
            <a:r>
              <a:rPr lang="en-IN" sz="900" b="0" dirty="0" err="1">
                <a:effectLst/>
                <a:latin typeface="Consolas" panose="020B0609020204030204" pitchFamily="49" charset="0"/>
              </a:rPr>
              <a:t>available_flights</a:t>
            </a:r>
            <a:endParaRPr lang="en-IN" sz="900" b="0" dirty="0">
              <a:effectLst/>
              <a:latin typeface="Consolas" panose="020B0609020204030204" pitchFamily="49" charset="0"/>
            </a:endParaRPr>
          </a:p>
          <a:p>
            <a:br>
              <a:rPr lang="en-IN" sz="900" b="0" dirty="0">
                <a:effectLst/>
                <a:latin typeface="Consolas" panose="020B0609020204030204" pitchFamily="49" charset="0"/>
              </a:rPr>
            </a:br>
            <a:r>
              <a:rPr lang="en-IN" sz="900" b="0" dirty="0">
                <a:effectLst/>
                <a:latin typeface="Consolas" panose="020B0609020204030204" pitchFamily="49" charset="0"/>
              </a:rPr>
              <a:t>    def </a:t>
            </a:r>
            <a:r>
              <a:rPr lang="en-IN" sz="900" b="0" dirty="0" err="1">
                <a:effectLst/>
                <a:latin typeface="Consolas" panose="020B0609020204030204" pitchFamily="49" charset="0"/>
              </a:rPr>
              <a:t>book_flight</a:t>
            </a:r>
            <a:r>
              <a:rPr lang="en-IN" sz="900" b="0" dirty="0">
                <a:effectLst/>
                <a:latin typeface="Consolas" panose="020B0609020204030204" pitchFamily="49" charset="0"/>
              </a:rPr>
              <a:t>(self, </a:t>
            </a:r>
            <a:r>
              <a:rPr lang="en-IN" sz="900" b="0" dirty="0" err="1">
                <a:effectLst/>
                <a:latin typeface="Consolas" panose="020B0609020204030204" pitchFamily="49" charset="0"/>
              </a:rPr>
              <a:t>flight_number</a:t>
            </a:r>
            <a:r>
              <a:rPr lang="en-IN" sz="900" b="0" dirty="0">
                <a:effectLst/>
                <a:latin typeface="Consolas" panose="020B0609020204030204" pitchFamily="49" charset="0"/>
              </a:rPr>
              <a:t>, </a:t>
            </a:r>
            <a:r>
              <a:rPr lang="en-IN" sz="900" b="0" dirty="0" err="1">
                <a:effectLst/>
                <a:latin typeface="Consolas" panose="020B0609020204030204" pitchFamily="49" charset="0"/>
              </a:rPr>
              <a:t>num_seats</a:t>
            </a:r>
            <a:r>
              <a:rPr lang="en-IN" sz="900" b="0" dirty="0">
                <a:effectLst/>
                <a:latin typeface="Consolas" panose="020B0609020204030204" pitchFamily="49" charset="0"/>
              </a:rPr>
              <a:t>):</a:t>
            </a:r>
          </a:p>
          <a:p>
            <a:r>
              <a:rPr lang="en-IN" sz="900" b="0" dirty="0">
                <a:effectLst/>
                <a:latin typeface="Consolas" panose="020B0609020204030204" pitchFamily="49" charset="0"/>
              </a:rPr>
              <a:t>        for flight in </a:t>
            </a:r>
            <a:r>
              <a:rPr lang="en-IN" sz="900" b="0" dirty="0" err="1">
                <a:effectLst/>
                <a:latin typeface="Consolas" panose="020B0609020204030204" pitchFamily="49" charset="0"/>
              </a:rPr>
              <a:t>self.flights</a:t>
            </a:r>
            <a:r>
              <a:rPr lang="en-IN" sz="900" b="0" dirty="0">
                <a:effectLst/>
                <a:latin typeface="Consolas" panose="020B0609020204030204" pitchFamily="49" charset="0"/>
              </a:rPr>
              <a:t>:</a:t>
            </a:r>
          </a:p>
          <a:p>
            <a:r>
              <a:rPr lang="en-IN" sz="900" b="0" dirty="0">
                <a:effectLst/>
                <a:latin typeface="Consolas" panose="020B0609020204030204" pitchFamily="49" charset="0"/>
              </a:rPr>
              <a:t>            if </a:t>
            </a:r>
            <a:r>
              <a:rPr lang="en-IN" sz="900" b="0" dirty="0" err="1">
                <a:effectLst/>
                <a:latin typeface="Consolas" panose="020B0609020204030204" pitchFamily="49" charset="0"/>
              </a:rPr>
              <a:t>flight.flight_number</a:t>
            </a:r>
            <a:r>
              <a:rPr lang="en-IN" sz="900" b="0" dirty="0">
                <a:effectLst/>
                <a:latin typeface="Consolas" panose="020B0609020204030204" pitchFamily="49" charset="0"/>
              </a:rPr>
              <a:t> == </a:t>
            </a:r>
            <a:r>
              <a:rPr lang="en-IN" sz="900" b="0" dirty="0" err="1">
                <a:effectLst/>
                <a:latin typeface="Consolas" panose="020B0609020204030204" pitchFamily="49" charset="0"/>
              </a:rPr>
              <a:t>flight_number</a:t>
            </a:r>
            <a:r>
              <a:rPr lang="en-IN" sz="900" b="0" dirty="0">
                <a:effectLst/>
                <a:latin typeface="Consolas" panose="020B0609020204030204" pitchFamily="49" charset="0"/>
              </a:rPr>
              <a:t>:</a:t>
            </a:r>
          </a:p>
          <a:p>
            <a:r>
              <a:rPr lang="en-IN" sz="900" b="0" dirty="0">
                <a:effectLst/>
                <a:latin typeface="Consolas" panose="020B0609020204030204" pitchFamily="49" charset="0"/>
              </a:rPr>
              <a:t>                result = </a:t>
            </a:r>
            <a:r>
              <a:rPr lang="en-IN" sz="900" b="0" dirty="0" err="1">
                <a:effectLst/>
                <a:latin typeface="Consolas" panose="020B0609020204030204" pitchFamily="49" charset="0"/>
              </a:rPr>
              <a:t>flight.book_seat</a:t>
            </a:r>
            <a:r>
              <a:rPr lang="en-IN" sz="900" b="0" dirty="0">
                <a:effectLst/>
                <a:latin typeface="Consolas" panose="020B0609020204030204" pitchFamily="49" charset="0"/>
              </a:rPr>
              <a:t>()</a:t>
            </a:r>
          </a:p>
          <a:p>
            <a:r>
              <a:rPr lang="en-IN" sz="900" b="0" dirty="0">
                <a:effectLst/>
                <a:latin typeface="Consolas" panose="020B0609020204030204" pitchFamily="49" charset="0"/>
              </a:rPr>
              <a:t>                if result == "booked":</a:t>
            </a:r>
          </a:p>
          <a:p>
            <a:r>
              <a:rPr lang="en-IN" sz="900" b="0" dirty="0">
                <a:effectLst/>
                <a:latin typeface="Consolas" panose="020B0609020204030204" pitchFamily="49" charset="0"/>
              </a:rPr>
              <a:t>                    </a:t>
            </a:r>
            <a:r>
              <a:rPr lang="en-IN" sz="900" b="0" dirty="0" err="1">
                <a:effectLst/>
                <a:latin typeface="Consolas" panose="020B0609020204030204" pitchFamily="49" charset="0"/>
              </a:rPr>
              <a:t>total_fare</a:t>
            </a:r>
            <a:r>
              <a:rPr lang="en-IN" sz="900" b="0" dirty="0">
                <a:effectLst/>
                <a:latin typeface="Consolas" panose="020B0609020204030204" pitchFamily="49" charset="0"/>
              </a:rPr>
              <a:t> = </a:t>
            </a:r>
            <a:r>
              <a:rPr lang="en-IN" sz="900" b="0" dirty="0" err="1">
                <a:effectLst/>
                <a:latin typeface="Consolas" panose="020B0609020204030204" pitchFamily="49" charset="0"/>
              </a:rPr>
              <a:t>flight.calculate_total_fare</a:t>
            </a:r>
            <a:r>
              <a:rPr lang="en-IN" sz="900" b="0" dirty="0">
                <a:effectLst/>
                <a:latin typeface="Consolas" panose="020B0609020204030204" pitchFamily="49" charset="0"/>
              </a:rPr>
              <a:t>(</a:t>
            </a:r>
            <a:r>
              <a:rPr lang="en-IN" sz="900" b="0" dirty="0" err="1">
                <a:effectLst/>
                <a:latin typeface="Consolas" panose="020B0609020204030204" pitchFamily="49" charset="0"/>
              </a:rPr>
              <a:t>num_seats</a:t>
            </a:r>
            <a:r>
              <a:rPr lang="en-IN" sz="900" b="0" dirty="0">
                <a:effectLst/>
                <a:latin typeface="Consolas" panose="020B0609020204030204" pitchFamily="49" charset="0"/>
              </a:rPr>
              <a:t>)</a:t>
            </a:r>
          </a:p>
          <a:p>
            <a:r>
              <a:rPr lang="en-IN" sz="900" b="0" dirty="0">
                <a:effectLst/>
                <a:latin typeface="Consolas" panose="020B0609020204030204" pitchFamily="49" charset="0"/>
              </a:rPr>
              <a:t>                    return </a:t>
            </a:r>
            <a:r>
              <a:rPr lang="en-IN" sz="900" b="0" dirty="0" err="1">
                <a:effectLst/>
                <a:latin typeface="Consolas" panose="020B0609020204030204" pitchFamily="49" charset="0"/>
              </a:rPr>
              <a:t>total_fare</a:t>
            </a:r>
            <a:endParaRPr lang="en-IN" sz="900" b="0" dirty="0">
              <a:effectLst/>
              <a:latin typeface="Consolas" panose="020B0609020204030204" pitchFamily="49" charset="0"/>
            </a:endParaRPr>
          </a:p>
          <a:p>
            <a:r>
              <a:rPr lang="en-IN" sz="900" b="0" dirty="0">
                <a:effectLst/>
                <a:latin typeface="Consolas" panose="020B0609020204030204" pitchFamily="49" charset="0"/>
              </a:rPr>
              <a:t>                else:</a:t>
            </a:r>
          </a:p>
          <a:p>
            <a:r>
              <a:rPr lang="en-IN" sz="900" b="0" dirty="0">
                <a:effectLst/>
                <a:latin typeface="Consolas" panose="020B0609020204030204" pitchFamily="49" charset="0"/>
              </a:rPr>
              <a:t>                    return "full"</a:t>
            </a:r>
          </a:p>
          <a:p>
            <a:r>
              <a:rPr lang="en-IN" sz="900" b="0" dirty="0">
                <a:effectLst/>
                <a:latin typeface="Consolas" panose="020B0609020204030204" pitchFamily="49" charset="0"/>
              </a:rPr>
              <a:t>        return "</a:t>
            </a:r>
            <a:r>
              <a:rPr lang="en-IN" sz="900" b="0" dirty="0" err="1">
                <a:effectLst/>
                <a:latin typeface="Consolas" panose="020B0609020204030204" pitchFamily="49" charset="0"/>
              </a:rPr>
              <a:t>not_found</a:t>
            </a:r>
            <a:r>
              <a:rPr lang="en-IN" sz="900" b="0" dirty="0">
                <a:effectLst/>
                <a:latin typeface="Consolas" panose="020B0609020204030204" pitchFamily="49" charset="0"/>
              </a:rPr>
              <a:t>"</a:t>
            </a:r>
          </a:p>
          <a:p>
            <a:endParaRPr lang="en-IN" sz="1000" dirty="0"/>
          </a:p>
        </p:txBody>
      </p:sp>
    </p:spTree>
    <p:extLst>
      <p:ext uri="{BB962C8B-B14F-4D97-AF65-F5344CB8AC3E}">
        <p14:creationId xmlns:p14="http://schemas.microsoft.com/office/powerpoint/2010/main" val="1850664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59CDAB3-13A9-747D-3355-9FFEA03A347D}"/>
              </a:ext>
            </a:extLst>
          </p:cNvPr>
          <p:cNvSpPr txBox="1"/>
          <p:nvPr/>
        </p:nvSpPr>
        <p:spPr>
          <a:xfrm>
            <a:off x="843280" y="848360"/>
            <a:ext cx="10505440" cy="5161280"/>
          </a:xfrm>
          <a:prstGeom prst="rect">
            <a:avLst/>
          </a:prstGeom>
          <a:noFill/>
        </p:spPr>
        <p:txBody>
          <a:bodyPr wrap="square" numCol="3" rtlCol="0">
            <a:spAutoFit/>
          </a:bodyPr>
          <a:lstStyle/>
          <a:p>
            <a:r>
              <a:rPr lang="en-IN" sz="900" b="0" dirty="0">
                <a:effectLst/>
                <a:latin typeface="Consolas" panose="020B0609020204030204" pitchFamily="49" charset="0"/>
              </a:rPr>
              <a:t>class </a:t>
            </a:r>
            <a:r>
              <a:rPr lang="en-IN" sz="900" b="0" dirty="0" err="1">
                <a:effectLst/>
                <a:latin typeface="Consolas" panose="020B0609020204030204" pitchFamily="49" charset="0"/>
              </a:rPr>
              <a:t>FlightReservationGUI</a:t>
            </a:r>
            <a:r>
              <a:rPr lang="en-IN" sz="900" b="0" dirty="0">
                <a:effectLst/>
                <a:latin typeface="Consolas" panose="020B0609020204030204" pitchFamily="49" charset="0"/>
              </a:rPr>
              <a:t>:</a:t>
            </a:r>
          </a:p>
          <a:p>
            <a:r>
              <a:rPr lang="en-IN" sz="900" b="0" dirty="0">
                <a:effectLst/>
                <a:latin typeface="Consolas" panose="020B0609020204030204" pitchFamily="49" charset="0"/>
              </a:rPr>
              <a:t>    def __</a:t>
            </a:r>
            <a:r>
              <a:rPr lang="en-IN" sz="900" b="0" dirty="0" err="1">
                <a:effectLst/>
                <a:latin typeface="Consolas" panose="020B0609020204030204" pitchFamily="49" charset="0"/>
              </a:rPr>
              <a:t>init</a:t>
            </a:r>
            <a:r>
              <a:rPr lang="en-IN" sz="900" b="0" dirty="0">
                <a:effectLst/>
                <a:latin typeface="Consolas" panose="020B0609020204030204" pitchFamily="49" charset="0"/>
              </a:rPr>
              <a:t>__(self, root, </a:t>
            </a:r>
            <a:r>
              <a:rPr lang="en-IN" sz="900" b="0" dirty="0" err="1">
                <a:effectLst/>
                <a:latin typeface="Consolas" panose="020B0609020204030204" pitchFamily="49" charset="0"/>
              </a:rPr>
              <a:t>reservation_system</a:t>
            </a:r>
            <a:r>
              <a:rPr lang="en-IN" sz="900" b="0" dirty="0">
                <a:effectLst/>
                <a:latin typeface="Consolas" panose="020B0609020204030204" pitchFamily="49" charset="0"/>
              </a:rPr>
              <a:t>):</a:t>
            </a:r>
          </a:p>
          <a:p>
            <a:r>
              <a:rPr lang="en-IN" sz="900" b="0" dirty="0">
                <a:effectLst/>
                <a:latin typeface="Consolas" panose="020B0609020204030204" pitchFamily="49" charset="0"/>
              </a:rPr>
              <a:t>        </a:t>
            </a:r>
            <a:r>
              <a:rPr lang="en-IN" sz="900" b="0" dirty="0" err="1">
                <a:effectLst/>
                <a:latin typeface="Consolas" panose="020B0609020204030204" pitchFamily="49" charset="0"/>
              </a:rPr>
              <a:t>self.root</a:t>
            </a:r>
            <a:r>
              <a:rPr lang="en-IN" sz="900" b="0" dirty="0">
                <a:effectLst/>
                <a:latin typeface="Consolas" panose="020B0609020204030204" pitchFamily="49" charset="0"/>
              </a:rPr>
              <a:t> = root</a:t>
            </a:r>
          </a:p>
          <a:p>
            <a:r>
              <a:rPr lang="en-IN" sz="900" b="0" dirty="0">
                <a:effectLst/>
                <a:latin typeface="Consolas" panose="020B0609020204030204" pitchFamily="49" charset="0"/>
              </a:rPr>
              <a:t>        </a:t>
            </a:r>
            <a:r>
              <a:rPr lang="en-IN" sz="900" b="0" dirty="0" err="1">
                <a:effectLst/>
                <a:latin typeface="Consolas" panose="020B0609020204030204" pitchFamily="49" charset="0"/>
              </a:rPr>
              <a:t>self.root.title</a:t>
            </a:r>
            <a:r>
              <a:rPr lang="en-IN" sz="900" b="0" dirty="0">
                <a:effectLst/>
                <a:latin typeface="Consolas" panose="020B0609020204030204" pitchFamily="49" charset="0"/>
              </a:rPr>
              <a:t>("Flight Reservation System")</a:t>
            </a:r>
          </a:p>
          <a:p>
            <a:r>
              <a:rPr lang="en-IN" sz="900" b="0" dirty="0">
                <a:effectLst/>
                <a:latin typeface="Consolas" panose="020B0609020204030204" pitchFamily="49" charset="0"/>
              </a:rPr>
              <a:t>        </a:t>
            </a:r>
            <a:r>
              <a:rPr lang="en-IN" sz="900" b="0" dirty="0" err="1">
                <a:effectLst/>
                <a:latin typeface="Consolas" panose="020B0609020204030204" pitchFamily="49" charset="0"/>
              </a:rPr>
              <a:t>self.reservation_system</a:t>
            </a:r>
            <a:r>
              <a:rPr lang="en-IN" sz="900" b="0" dirty="0">
                <a:effectLst/>
                <a:latin typeface="Consolas" panose="020B0609020204030204" pitchFamily="49" charset="0"/>
              </a:rPr>
              <a:t> = </a:t>
            </a:r>
            <a:r>
              <a:rPr lang="en-IN" sz="900" b="0" dirty="0" err="1">
                <a:effectLst/>
                <a:latin typeface="Consolas" panose="020B0609020204030204" pitchFamily="49" charset="0"/>
              </a:rPr>
              <a:t>reservation_system</a:t>
            </a:r>
            <a:endParaRPr lang="en-IN" sz="900" b="0" dirty="0">
              <a:effectLst/>
              <a:latin typeface="Consolas" panose="020B0609020204030204" pitchFamily="49" charset="0"/>
            </a:endParaRPr>
          </a:p>
          <a:p>
            <a:br>
              <a:rPr lang="en-IN" sz="900" b="0" dirty="0">
                <a:effectLst/>
                <a:latin typeface="Consolas" panose="020B0609020204030204" pitchFamily="49" charset="0"/>
              </a:rPr>
            </a:br>
            <a:r>
              <a:rPr lang="en-IN" sz="900" b="0" dirty="0">
                <a:effectLst/>
                <a:latin typeface="Consolas" panose="020B0609020204030204" pitchFamily="49" charset="0"/>
              </a:rPr>
              <a:t>        # Load the background image for the reservation window</a:t>
            </a:r>
          </a:p>
          <a:p>
            <a:r>
              <a:rPr lang="en-IN" sz="900" b="0" dirty="0">
                <a:effectLst/>
                <a:latin typeface="Consolas" panose="020B0609020204030204" pitchFamily="49" charset="0"/>
              </a:rPr>
              <a:t>        </a:t>
            </a:r>
            <a:r>
              <a:rPr lang="en-IN" sz="900" b="0" dirty="0" err="1">
                <a:effectLst/>
                <a:latin typeface="Consolas" panose="020B0609020204030204" pitchFamily="49" charset="0"/>
              </a:rPr>
              <a:t>background_image</a:t>
            </a:r>
            <a:r>
              <a:rPr lang="en-IN" sz="900" b="0" dirty="0">
                <a:effectLst/>
                <a:latin typeface="Consolas" panose="020B0609020204030204" pitchFamily="49" charset="0"/>
              </a:rPr>
              <a:t> = </a:t>
            </a:r>
            <a:r>
              <a:rPr lang="en-IN" sz="900" b="0" dirty="0" err="1">
                <a:effectLst/>
                <a:latin typeface="Consolas" panose="020B0609020204030204" pitchFamily="49" charset="0"/>
              </a:rPr>
              <a:t>Image.open</a:t>
            </a:r>
            <a:r>
              <a:rPr lang="en-IN" sz="900" b="0" dirty="0">
                <a:effectLst/>
                <a:latin typeface="Consolas" panose="020B0609020204030204" pitchFamily="49" charset="0"/>
              </a:rPr>
              <a:t>(</a:t>
            </a:r>
            <a:r>
              <a:rPr lang="en-IN" sz="900" b="0" dirty="0" err="1">
                <a:effectLst/>
                <a:latin typeface="Consolas" panose="020B0609020204030204" pitchFamily="49" charset="0"/>
              </a:rPr>
              <a:t>r"C</a:t>
            </a:r>
            <a:r>
              <a:rPr lang="en-IN" sz="900" b="0" dirty="0">
                <a:effectLst/>
                <a:latin typeface="Consolas" panose="020B0609020204030204" pitchFamily="49" charset="0"/>
              </a:rPr>
              <a:t>:\Users\SRIJAN\OneDrive\Desktop\Flight Reservation System\reservationbg.jpg")</a:t>
            </a:r>
          </a:p>
          <a:p>
            <a:r>
              <a:rPr lang="en-IN" sz="900" b="0" dirty="0">
                <a:effectLst/>
                <a:latin typeface="Consolas" panose="020B0609020204030204" pitchFamily="49" charset="0"/>
              </a:rPr>
              <a:t>        </a:t>
            </a:r>
            <a:r>
              <a:rPr lang="en-IN" sz="900" b="0" dirty="0" err="1">
                <a:effectLst/>
                <a:latin typeface="Consolas" panose="020B0609020204030204" pitchFamily="49" charset="0"/>
              </a:rPr>
              <a:t>background_photo</a:t>
            </a:r>
            <a:r>
              <a:rPr lang="en-IN" sz="900" b="0" dirty="0">
                <a:effectLst/>
                <a:latin typeface="Consolas" panose="020B0609020204030204" pitchFamily="49" charset="0"/>
              </a:rPr>
              <a:t> = </a:t>
            </a:r>
            <a:r>
              <a:rPr lang="en-IN" sz="900" b="0" dirty="0" err="1">
                <a:effectLst/>
                <a:latin typeface="Consolas" panose="020B0609020204030204" pitchFamily="49" charset="0"/>
              </a:rPr>
              <a:t>ImageTk.PhotoImage</a:t>
            </a:r>
            <a:r>
              <a:rPr lang="en-IN" sz="900" b="0" dirty="0">
                <a:effectLst/>
                <a:latin typeface="Consolas" panose="020B0609020204030204" pitchFamily="49" charset="0"/>
              </a:rPr>
              <a:t>(</a:t>
            </a:r>
            <a:r>
              <a:rPr lang="en-IN" sz="900" b="0" dirty="0" err="1">
                <a:effectLst/>
                <a:latin typeface="Consolas" panose="020B0609020204030204" pitchFamily="49" charset="0"/>
              </a:rPr>
              <a:t>background_image</a:t>
            </a:r>
            <a:r>
              <a:rPr lang="en-IN" sz="900" b="0" dirty="0">
                <a:effectLst/>
                <a:latin typeface="Consolas" panose="020B0609020204030204" pitchFamily="49" charset="0"/>
              </a:rPr>
              <a:t>)</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background_label</a:t>
            </a:r>
            <a:r>
              <a:rPr lang="en-IN" sz="900" b="0" dirty="0">
                <a:effectLst/>
                <a:latin typeface="Consolas" panose="020B0609020204030204" pitchFamily="49" charset="0"/>
              </a:rPr>
              <a:t> = </a:t>
            </a:r>
            <a:r>
              <a:rPr lang="en-IN" sz="900" b="0" dirty="0" err="1">
                <a:effectLst/>
                <a:latin typeface="Consolas" panose="020B0609020204030204" pitchFamily="49" charset="0"/>
              </a:rPr>
              <a:t>tk.Label</a:t>
            </a:r>
            <a:r>
              <a:rPr lang="en-IN" sz="900" b="0" dirty="0">
                <a:effectLst/>
                <a:latin typeface="Consolas" panose="020B0609020204030204" pitchFamily="49" charset="0"/>
              </a:rPr>
              <a:t>(root, image=</a:t>
            </a:r>
            <a:r>
              <a:rPr lang="en-IN" sz="900" b="0" dirty="0" err="1">
                <a:effectLst/>
                <a:latin typeface="Consolas" panose="020B0609020204030204" pitchFamily="49" charset="0"/>
              </a:rPr>
              <a:t>background_photo</a:t>
            </a:r>
            <a:r>
              <a:rPr lang="en-IN" sz="900" b="0" dirty="0">
                <a:effectLst/>
                <a:latin typeface="Consolas" panose="020B0609020204030204" pitchFamily="49" charset="0"/>
              </a:rPr>
              <a:t>)</a:t>
            </a:r>
          </a:p>
          <a:p>
            <a:r>
              <a:rPr lang="en-IN" sz="900" b="0" dirty="0">
                <a:effectLst/>
                <a:latin typeface="Consolas" panose="020B0609020204030204" pitchFamily="49" charset="0"/>
              </a:rPr>
              <a:t>        </a:t>
            </a:r>
            <a:r>
              <a:rPr lang="en-IN" sz="900" b="0" dirty="0" err="1">
                <a:effectLst/>
                <a:latin typeface="Consolas" panose="020B0609020204030204" pitchFamily="49" charset="0"/>
              </a:rPr>
              <a:t>background_label.image</a:t>
            </a:r>
            <a:r>
              <a:rPr lang="en-IN" sz="900" b="0" dirty="0">
                <a:effectLst/>
                <a:latin typeface="Consolas" panose="020B0609020204030204" pitchFamily="49" charset="0"/>
              </a:rPr>
              <a:t> = </a:t>
            </a:r>
            <a:r>
              <a:rPr lang="en-IN" sz="900" b="0" dirty="0" err="1">
                <a:effectLst/>
                <a:latin typeface="Consolas" panose="020B0609020204030204" pitchFamily="49" charset="0"/>
              </a:rPr>
              <a:t>background_photo</a:t>
            </a:r>
            <a:endParaRPr lang="en-IN" sz="900" b="0" dirty="0">
              <a:effectLst/>
              <a:latin typeface="Consolas" panose="020B0609020204030204" pitchFamily="49" charset="0"/>
            </a:endParaRPr>
          </a:p>
          <a:p>
            <a:r>
              <a:rPr lang="en-IN" sz="900" b="0" dirty="0">
                <a:effectLst/>
                <a:latin typeface="Consolas" panose="020B0609020204030204" pitchFamily="49" charset="0"/>
              </a:rPr>
              <a:t>        </a:t>
            </a:r>
            <a:r>
              <a:rPr lang="en-IN" sz="900" b="0" dirty="0" err="1">
                <a:effectLst/>
                <a:latin typeface="Consolas" panose="020B0609020204030204" pitchFamily="49" charset="0"/>
              </a:rPr>
              <a:t>background_label.place</a:t>
            </a:r>
            <a:r>
              <a:rPr lang="en-IN" sz="900" b="0" dirty="0">
                <a:effectLst/>
                <a:latin typeface="Consolas" panose="020B0609020204030204" pitchFamily="49" charset="0"/>
              </a:rPr>
              <a:t>(</a:t>
            </a:r>
            <a:r>
              <a:rPr lang="en-IN" sz="900" b="0" dirty="0" err="1">
                <a:effectLst/>
                <a:latin typeface="Consolas" panose="020B0609020204030204" pitchFamily="49" charset="0"/>
              </a:rPr>
              <a:t>relwidth</a:t>
            </a:r>
            <a:r>
              <a:rPr lang="en-IN" sz="900" b="0" dirty="0">
                <a:effectLst/>
                <a:latin typeface="Consolas" panose="020B0609020204030204" pitchFamily="49" charset="0"/>
              </a:rPr>
              <a:t>=1, </a:t>
            </a:r>
            <a:r>
              <a:rPr lang="en-IN" sz="900" b="0" dirty="0" err="1">
                <a:effectLst/>
                <a:latin typeface="Consolas" panose="020B0609020204030204" pitchFamily="49" charset="0"/>
              </a:rPr>
              <a:t>relheight</a:t>
            </a:r>
            <a:r>
              <a:rPr lang="en-IN" sz="900" b="0" dirty="0">
                <a:effectLst/>
                <a:latin typeface="Consolas" panose="020B0609020204030204" pitchFamily="49" charset="0"/>
              </a:rPr>
              <a:t>=1)</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self.label</a:t>
            </a:r>
            <a:r>
              <a:rPr lang="en-IN" sz="900" b="0" dirty="0">
                <a:effectLst/>
                <a:latin typeface="Consolas" panose="020B0609020204030204" pitchFamily="49" charset="0"/>
              </a:rPr>
              <a:t> = </a:t>
            </a:r>
            <a:r>
              <a:rPr lang="en-IN" sz="900" b="0" dirty="0" err="1">
                <a:effectLst/>
                <a:latin typeface="Consolas" panose="020B0609020204030204" pitchFamily="49" charset="0"/>
              </a:rPr>
              <a:t>tk.Label</a:t>
            </a:r>
            <a:r>
              <a:rPr lang="en-IN" sz="900" b="0" dirty="0">
                <a:effectLst/>
                <a:latin typeface="Consolas" panose="020B0609020204030204" pitchFamily="49" charset="0"/>
              </a:rPr>
              <a:t>(root, text="Flight Reservation System", font=("Helvetica", 20), </a:t>
            </a:r>
            <a:r>
              <a:rPr lang="en-IN" sz="900" b="0" dirty="0" err="1">
                <a:effectLst/>
                <a:latin typeface="Consolas" panose="020B0609020204030204" pitchFamily="49" charset="0"/>
              </a:rPr>
              <a:t>bg</a:t>
            </a:r>
            <a:r>
              <a:rPr lang="en-IN" sz="900" b="0" dirty="0">
                <a:effectLst/>
                <a:latin typeface="Consolas" panose="020B0609020204030204" pitchFamily="49" charset="0"/>
              </a:rPr>
              <a:t>="sky blue")</a:t>
            </a:r>
          </a:p>
          <a:p>
            <a:r>
              <a:rPr lang="en-IN" sz="900" b="0" dirty="0">
                <a:effectLst/>
                <a:latin typeface="Consolas" panose="020B0609020204030204" pitchFamily="49" charset="0"/>
              </a:rPr>
              <a:t>        </a:t>
            </a:r>
            <a:r>
              <a:rPr lang="en-IN" sz="900" b="0" dirty="0" err="1">
                <a:effectLst/>
                <a:latin typeface="Consolas" panose="020B0609020204030204" pitchFamily="49" charset="0"/>
              </a:rPr>
              <a:t>self.label.pack</a:t>
            </a:r>
            <a:r>
              <a:rPr lang="en-IN" sz="900" b="0" dirty="0">
                <a:effectLst/>
                <a:latin typeface="Consolas" panose="020B0609020204030204" pitchFamily="49" charset="0"/>
              </a:rPr>
              <a:t>(</a:t>
            </a:r>
            <a:r>
              <a:rPr lang="en-IN" sz="900" b="0" dirty="0" err="1">
                <a:effectLst/>
                <a:latin typeface="Consolas" panose="020B0609020204030204" pitchFamily="49" charset="0"/>
              </a:rPr>
              <a:t>pady</a:t>
            </a:r>
            <a:r>
              <a:rPr lang="en-IN" sz="900" b="0" dirty="0">
                <a:effectLst/>
                <a:latin typeface="Consolas" panose="020B0609020204030204" pitchFamily="49" charset="0"/>
              </a:rPr>
              <a:t>=10)</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self.available_flights_label</a:t>
            </a:r>
            <a:r>
              <a:rPr lang="en-IN" sz="900" b="0" dirty="0">
                <a:effectLst/>
                <a:latin typeface="Consolas" panose="020B0609020204030204" pitchFamily="49" charset="0"/>
              </a:rPr>
              <a:t> = </a:t>
            </a:r>
            <a:r>
              <a:rPr lang="en-IN" sz="900" b="0" dirty="0" err="1">
                <a:effectLst/>
                <a:latin typeface="Consolas" panose="020B0609020204030204" pitchFamily="49" charset="0"/>
              </a:rPr>
              <a:t>tk.Label</a:t>
            </a:r>
            <a:r>
              <a:rPr lang="en-IN" sz="900" b="0" dirty="0">
                <a:effectLst/>
                <a:latin typeface="Consolas" panose="020B0609020204030204" pitchFamily="49" charset="0"/>
              </a:rPr>
              <a:t>(root, text="Available Flights", font=("Helvetica", 16), </a:t>
            </a:r>
            <a:r>
              <a:rPr lang="en-IN" sz="900" b="0" dirty="0" err="1">
                <a:effectLst/>
                <a:latin typeface="Consolas" panose="020B0609020204030204" pitchFamily="49" charset="0"/>
              </a:rPr>
              <a:t>bg</a:t>
            </a:r>
            <a:r>
              <a:rPr lang="en-IN" sz="900" b="0" dirty="0">
                <a:effectLst/>
                <a:latin typeface="Consolas" panose="020B0609020204030204" pitchFamily="49" charset="0"/>
              </a:rPr>
              <a:t>="light green")</a:t>
            </a:r>
          </a:p>
          <a:p>
            <a:r>
              <a:rPr lang="en-IN" sz="900" b="0" dirty="0">
                <a:effectLst/>
                <a:latin typeface="Consolas" panose="020B0609020204030204" pitchFamily="49" charset="0"/>
              </a:rPr>
              <a:t>        </a:t>
            </a:r>
            <a:r>
              <a:rPr lang="en-IN" sz="900" b="0" dirty="0" err="1">
                <a:effectLst/>
                <a:latin typeface="Consolas" panose="020B0609020204030204" pitchFamily="49" charset="0"/>
              </a:rPr>
              <a:t>self.available_flights_label.pack</a:t>
            </a:r>
            <a:r>
              <a:rPr lang="en-IN" sz="900" b="0" dirty="0">
                <a:effectLst/>
                <a:latin typeface="Consolas" panose="020B0609020204030204" pitchFamily="49" charset="0"/>
              </a:rPr>
              <a:t>()</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self.available_flights_text</a:t>
            </a:r>
            <a:r>
              <a:rPr lang="en-IN" sz="900" b="0" dirty="0">
                <a:effectLst/>
                <a:latin typeface="Consolas" panose="020B0609020204030204" pitchFamily="49" charset="0"/>
              </a:rPr>
              <a:t> = </a:t>
            </a:r>
            <a:r>
              <a:rPr lang="en-IN" sz="900" b="0" dirty="0" err="1">
                <a:effectLst/>
                <a:latin typeface="Consolas" panose="020B0609020204030204" pitchFamily="49" charset="0"/>
              </a:rPr>
              <a:t>tk.Text</a:t>
            </a:r>
            <a:r>
              <a:rPr lang="en-IN" sz="900" b="0" dirty="0">
                <a:effectLst/>
                <a:latin typeface="Consolas" panose="020B0609020204030204" pitchFamily="49" charset="0"/>
              </a:rPr>
              <a:t>(root, height=10, width=40, font=("Helvetica", 12))</a:t>
            </a:r>
          </a:p>
          <a:p>
            <a:r>
              <a:rPr lang="en-IN" sz="900" b="0" dirty="0">
                <a:effectLst/>
                <a:latin typeface="Consolas" panose="020B0609020204030204" pitchFamily="49" charset="0"/>
              </a:rPr>
              <a:t>        </a:t>
            </a:r>
            <a:r>
              <a:rPr lang="en-IN" sz="900" b="0" dirty="0" err="1">
                <a:effectLst/>
                <a:latin typeface="Consolas" panose="020B0609020204030204" pitchFamily="49" charset="0"/>
              </a:rPr>
              <a:t>self.available_flights_text.pack</a:t>
            </a:r>
            <a:r>
              <a:rPr lang="en-IN" sz="900" b="0" dirty="0">
                <a:effectLst/>
                <a:latin typeface="Consolas" panose="020B0609020204030204" pitchFamily="49" charset="0"/>
              </a:rPr>
              <a:t>()</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self.book_label</a:t>
            </a:r>
            <a:r>
              <a:rPr lang="en-IN" sz="900" b="0" dirty="0">
                <a:effectLst/>
                <a:latin typeface="Consolas" panose="020B0609020204030204" pitchFamily="49" charset="0"/>
              </a:rPr>
              <a:t> = </a:t>
            </a:r>
            <a:r>
              <a:rPr lang="en-IN" sz="900" b="0" dirty="0" err="1">
                <a:effectLst/>
                <a:latin typeface="Consolas" panose="020B0609020204030204" pitchFamily="49" charset="0"/>
              </a:rPr>
              <a:t>tk.Label</a:t>
            </a:r>
            <a:r>
              <a:rPr lang="en-IN" sz="900" b="0" dirty="0">
                <a:effectLst/>
                <a:latin typeface="Consolas" panose="020B0609020204030204" pitchFamily="49" charset="0"/>
              </a:rPr>
              <a:t>(root, text="Enter Flight Number to Book:", font=("Helvetica", 16), </a:t>
            </a:r>
            <a:r>
              <a:rPr lang="en-IN" sz="900" b="0" dirty="0" err="1">
                <a:effectLst/>
                <a:latin typeface="Consolas" panose="020B0609020204030204" pitchFamily="49" charset="0"/>
              </a:rPr>
              <a:t>bg</a:t>
            </a:r>
            <a:r>
              <a:rPr lang="en-IN" sz="900" b="0" dirty="0">
                <a:effectLst/>
                <a:latin typeface="Consolas" panose="020B0609020204030204" pitchFamily="49" charset="0"/>
              </a:rPr>
              <a:t>="light yellow")</a:t>
            </a:r>
          </a:p>
          <a:p>
            <a:r>
              <a:rPr lang="en-IN" sz="900" b="0" dirty="0">
                <a:effectLst/>
                <a:latin typeface="Consolas" panose="020B0609020204030204" pitchFamily="49" charset="0"/>
              </a:rPr>
              <a:t>        </a:t>
            </a:r>
            <a:r>
              <a:rPr lang="en-IN" sz="900" b="0" dirty="0" err="1">
                <a:effectLst/>
                <a:latin typeface="Consolas" panose="020B0609020204030204" pitchFamily="49" charset="0"/>
              </a:rPr>
              <a:t>self.book_label.pack</a:t>
            </a:r>
            <a:r>
              <a:rPr lang="en-IN" sz="900" b="0" dirty="0">
                <a:effectLst/>
                <a:latin typeface="Consolas" panose="020B0609020204030204" pitchFamily="49" charset="0"/>
              </a:rPr>
              <a:t>()</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self.flight_number_entry</a:t>
            </a:r>
            <a:r>
              <a:rPr lang="en-IN" sz="900" b="0" dirty="0">
                <a:effectLst/>
                <a:latin typeface="Consolas" panose="020B0609020204030204" pitchFamily="49" charset="0"/>
              </a:rPr>
              <a:t> = </a:t>
            </a:r>
            <a:r>
              <a:rPr lang="en-IN" sz="900" b="0" dirty="0" err="1">
                <a:effectLst/>
                <a:latin typeface="Consolas" panose="020B0609020204030204" pitchFamily="49" charset="0"/>
              </a:rPr>
              <a:t>tk.Entry</a:t>
            </a:r>
            <a:r>
              <a:rPr lang="en-IN" sz="900" b="0" dirty="0">
                <a:effectLst/>
                <a:latin typeface="Consolas" panose="020B0609020204030204" pitchFamily="49" charset="0"/>
              </a:rPr>
              <a:t>(root, font=("Helvetica", 14))</a:t>
            </a:r>
          </a:p>
          <a:p>
            <a:r>
              <a:rPr lang="en-IN" sz="900" b="0" dirty="0">
                <a:effectLst/>
                <a:latin typeface="Consolas" panose="020B0609020204030204" pitchFamily="49" charset="0"/>
              </a:rPr>
              <a:t>        </a:t>
            </a:r>
            <a:r>
              <a:rPr lang="en-IN" sz="900" b="0" dirty="0" err="1">
                <a:effectLst/>
                <a:latin typeface="Consolas" panose="020B0609020204030204" pitchFamily="49" charset="0"/>
              </a:rPr>
              <a:t>self.flight_number_entry.pack</a:t>
            </a:r>
            <a:r>
              <a:rPr lang="en-IN" sz="900" b="0" dirty="0">
                <a:effectLst/>
                <a:latin typeface="Consolas" panose="020B0609020204030204" pitchFamily="49" charset="0"/>
              </a:rPr>
              <a:t>()</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self.seats_label</a:t>
            </a:r>
            <a:r>
              <a:rPr lang="en-IN" sz="900" b="0" dirty="0">
                <a:effectLst/>
                <a:latin typeface="Consolas" panose="020B0609020204030204" pitchFamily="49" charset="0"/>
              </a:rPr>
              <a:t> = </a:t>
            </a:r>
            <a:r>
              <a:rPr lang="en-IN" sz="900" b="0" dirty="0" err="1">
                <a:effectLst/>
                <a:latin typeface="Consolas" panose="020B0609020204030204" pitchFamily="49" charset="0"/>
              </a:rPr>
              <a:t>tk.Label</a:t>
            </a:r>
            <a:r>
              <a:rPr lang="en-IN" sz="900" b="0" dirty="0">
                <a:effectLst/>
                <a:latin typeface="Consolas" panose="020B0609020204030204" pitchFamily="49" charset="0"/>
              </a:rPr>
              <a:t>(root, text="Number of Seats:", font=("Helvetica", 16), </a:t>
            </a:r>
            <a:r>
              <a:rPr lang="en-IN" sz="900" b="0" dirty="0" err="1">
                <a:effectLst/>
                <a:latin typeface="Consolas" panose="020B0609020204030204" pitchFamily="49" charset="0"/>
              </a:rPr>
              <a:t>bg</a:t>
            </a:r>
            <a:r>
              <a:rPr lang="en-IN" sz="900" b="0" dirty="0">
                <a:effectLst/>
                <a:latin typeface="Consolas" panose="020B0609020204030204" pitchFamily="49" charset="0"/>
              </a:rPr>
              <a:t>="light yellow")</a:t>
            </a:r>
          </a:p>
          <a:p>
            <a:r>
              <a:rPr lang="en-IN" sz="900" b="0" dirty="0">
                <a:effectLst/>
                <a:latin typeface="Consolas" panose="020B0609020204030204" pitchFamily="49" charset="0"/>
              </a:rPr>
              <a:t>        </a:t>
            </a:r>
            <a:r>
              <a:rPr lang="en-IN" sz="900" b="0" dirty="0" err="1">
                <a:effectLst/>
                <a:latin typeface="Consolas" panose="020B0609020204030204" pitchFamily="49" charset="0"/>
              </a:rPr>
              <a:t>self.seats_label.pack</a:t>
            </a:r>
            <a:r>
              <a:rPr lang="en-IN" sz="900" b="0" dirty="0">
                <a:effectLst/>
                <a:latin typeface="Consolas" panose="020B0609020204030204" pitchFamily="49" charset="0"/>
              </a:rPr>
              <a:t>()</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self.seats_entry</a:t>
            </a:r>
            <a:r>
              <a:rPr lang="en-IN" sz="900" b="0" dirty="0">
                <a:effectLst/>
                <a:latin typeface="Consolas" panose="020B0609020204030204" pitchFamily="49" charset="0"/>
              </a:rPr>
              <a:t> = </a:t>
            </a:r>
            <a:r>
              <a:rPr lang="en-IN" sz="900" b="0" dirty="0" err="1">
                <a:effectLst/>
                <a:latin typeface="Consolas" panose="020B0609020204030204" pitchFamily="49" charset="0"/>
              </a:rPr>
              <a:t>tk.Entry</a:t>
            </a:r>
            <a:r>
              <a:rPr lang="en-IN" sz="900" b="0" dirty="0">
                <a:effectLst/>
                <a:latin typeface="Consolas" panose="020B0609020204030204" pitchFamily="49" charset="0"/>
              </a:rPr>
              <a:t>(root, font=("Helvetica", 14))</a:t>
            </a:r>
          </a:p>
          <a:p>
            <a:r>
              <a:rPr lang="en-IN" sz="900" b="0" dirty="0">
                <a:effectLst/>
                <a:latin typeface="Consolas" panose="020B0609020204030204" pitchFamily="49" charset="0"/>
              </a:rPr>
              <a:t>        </a:t>
            </a:r>
            <a:r>
              <a:rPr lang="en-IN" sz="900" b="0" dirty="0" err="1">
                <a:effectLst/>
                <a:latin typeface="Consolas" panose="020B0609020204030204" pitchFamily="49" charset="0"/>
              </a:rPr>
              <a:t>self.seats_entry.pack</a:t>
            </a:r>
            <a:r>
              <a:rPr lang="en-IN" sz="900" b="0" dirty="0">
                <a:effectLst/>
                <a:latin typeface="Consolas" panose="020B0609020204030204" pitchFamily="49" charset="0"/>
              </a:rPr>
              <a:t>()</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self.total_fare_label</a:t>
            </a:r>
            <a:r>
              <a:rPr lang="en-IN" sz="900" b="0" dirty="0">
                <a:effectLst/>
                <a:latin typeface="Consolas" panose="020B0609020204030204" pitchFamily="49" charset="0"/>
              </a:rPr>
              <a:t> = </a:t>
            </a:r>
            <a:r>
              <a:rPr lang="en-IN" sz="900" b="0" dirty="0" err="1">
                <a:effectLst/>
                <a:latin typeface="Consolas" panose="020B0609020204030204" pitchFamily="49" charset="0"/>
              </a:rPr>
              <a:t>tk.Label</a:t>
            </a:r>
            <a:r>
              <a:rPr lang="en-IN" sz="900" b="0" dirty="0">
                <a:effectLst/>
                <a:latin typeface="Consolas" panose="020B0609020204030204" pitchFamily="49" charset="0"/>
              </a:rPr>
              <a:t>(root, text="Total Fare (₹):", font=("Helvetica", 16), </a:t>
            </a:r>
            <a:r>
              <a:rPr lang="en-IN" sz="900" b="0" dirty="0" err="1">
                <a:effectLst/>
                <a:latin typeface="Consolas" panose="020B0609020204030204" pitchFamily="49" charset="0"/>
              </a:rPr>
              <a:t>bg</a:t>
            </a:r>
            <a:r>
              <a:rPr lang="en-IN" sz="900" b="0" dirty="0">
                <a:effectLst/>
                <a:latin typeface="Consolas" panose="020B0609020204030204" pitchFamily="49" charset="0"/>
              </a:rPr>
              <a:t>="light yellow")</a:t>
            </a:r>
          </a:p>
          <a:p>
            <a:r>
              <a:rPr lang="en-IN" sz="900" b="0" dirty="0">
                <a:effectLst/>
                <a:latin typeface="Consolas" panose="020B0609020204030204" pitchFamily="49" charset="0"/>
              </a:rPr>
              <a:t>        </a:t>
            </a:r>
            <a:r>
              <a:rPr lang="en-IN" sz="900" b="0" dirty="0" err="1">
                <a:effectLst/>
                <a:latin typeface="Consolas" panose="020B0609020204030204" pitchFamily="49" charset="0"/>
              </a:rPr>
              <a:t>self.total_fare_label.pack</a:t>
            </a:r>
            <a:r>
              <a:rPr lang="en-IN" sz="900" b="0" dirty="0">
                <a:effectLst/>
                <a:latin typeface="Consolas" panose="020B0609020204030204" pitchFamily="49" charset="0"/>
              </a:rPr>
              <a:t>()</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self.total_fare_var</a:t>
            </a:r>
            <a:r>
              <a:rPr lang="en-IN" sz="900" b="0" dirty="0">
                <a:effectLst/>
                <a:latin typeface="Consolas" panose="020B0609020204030204" pitchFamily="49" charset="0"/>
              </a:rPr>
              <a:t> = </a:t>
            </a:r>
            <a:r>
              <a:rPr lang="en-IN" sz="900" b="0" dirty="0" err="1">
                <a:effectLst/>
                <a:latin typeface="Consolas" panose="020B0609020204030204" pitchFamily="49" charset="0"/>
              </a:rPr>
              <a:t>tk.StringVar</a:t>
            </a:r>
            <a:r>
              <a:rPr lang="en-IN" sz="900" b="0" dirty="0">
                <a:effectLst/>
                <a:latin typeface="Consolas" panose="020B0609020204030204" pitchFamily="49" charset="0"/>
              </a:rPr>
              <a:t>()</a:t>
            </a:r>
          </a:p>
          <a:p>
            <a:r>
              <a:rPr lang="en-IN" sz="900" b="0" dirty="0">
                <a:effectLst/>
                <a:latin typeface="Consolas" panose="020B0609020204030204" pitchFamily="49" charset="0"/>
              </a:rPr>
              <a:t>        </a:t>
            </a:r>
            <a:r>
              <a:rPr lang="en-IN" sz="900" b="0" dirty="0" err="1">
                <a:effectLst/>
                <a:latin typeface="Consolas" panose="020B0609020204030204" pitchFamily="49" charset="0"/>
              </a:rPr>
              <a:t>self.total_fare_label_value</a:t>
            </a:r>
            <a:r>
              <a:rPr lang="en-IN" sz="900" b="0" dirty="0">
                <a:effectLst/>
                <a:latin typeface="Consolas" panose="020B0609020204030204" pitchFamily="49" charset="0"/>
              </a:rPr>
              <a:t> = </a:t>
            </a:r>
            <a:r>
              <a:rPr lang="en-IN" sz="900" b="0" dirty="0" err="1">
                <a:effectLst/>
                <a:latin typeface="Consolas" panose="020B0609020204030204" pitchFamily="49" charset="0"/>
              </a:rPr>
              <a:t>tk.Label</a:t>
            </a:r>
            <a:r>
              <a:rPr lang="en-IN" sz="900" b="0" dirty="0">
                <a:effectLst/>
                <a:latin typeface="Consolas" panose="020B0609020204030204" pitchFamily="49" charset="0"/>
              </a:rPr>
              <a:t>(root, </a:t>
            </a:r>
            <a:r>
              <a:rPr lang="en-IN" sz="900" b="0" dirty="0" err="1">
                <a:effectLst/>
                <a:latin typeface="Consolas" panose="020B0609020204030204" pitchFamily="49" charset="0"/>
              </a:rPr>
              <a:t>textvariable</a:t>
            </a:r>
            <a:r>
              <a:rPr lang="en-IN" sz="900" b="0" dirty="0">
                <a:effectLst/>
                <a:latin typeface="Consolas" panose="020B0609020204030204" pitchFamily="49" charset="0"/>
              </a:rPr>
              <a:t>=</a:t>
            </a:r>
            <a:r>
              <a:rPr lang="en-IN" sz="900" b="0" dirty="0" err="1">
                <a:effectLst/>
                <a:latin typeface="Consolas" panose="020B0609020204030204" pitchFamily="49" charset="0"/>
              </a:rPr>
              <a:t>self.total_fare_var</a:t>
            </a:r>
            <a:r>
              <a:rPr lang="en-IN" sz="900" b="0" dirty="0">
                <a:effectLst/>
                <a:latin typeface="Consolas" panose="020B0609020204030204" pitchFamily="49" charset="0"/>
              </a:rPr>
              <a:t>, font=("Helvetica", 14))</a:t>
            </a:r>
          </a:p>
          <a:p>
            <a:r>
              <a:rPr lang="en-IN" sz="900" b="0" dirty="0">
                <a:effectLst/>
                <a:latin typeface="Consolas" panose="020B0609020204030204" pitchFamily="49" charset="0"/>
              </a:rPr>
              <a:t>        </a:t>
            </a:r>
            <a:r>
              <a:rPr lang="en-IN" sz="900" b="0" dirty="0" err="1">
                <a:effectLst/>
                <a:latin typeface="Consolas" panose="020B0609020204030204" pitchFamily="49" charset="0"/>
              </a:rPr>
              <a:t>self.total_fare_label_value.pack</a:t>
            </a:r>
            <a:r>
              <a:rPr lang="en-IN" sz="900" b="0" dirty="0">
                <a:effectLst/>
                <a:latin typeface="Consolas" panose="020B0609020204030204" pitchFamily="49" charset="0"/>
              </a:rPr>
              <a:t>()</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self.book_button</a:t>
            </a:r>
            <a:r>
              <a:rPr lang="en-IN" sz="900" b="0" dirty="0">
                <a:effectLst/>
                <a:latin typeface="Consolas" panose="020B0609020204030204" pitchFamily="49" charset="0"/>
              </a:rPr>
              <a:t> = </a:t>
            </a:r>
            <a:r>
              <a:rPr lang="en-IN" sz="900" b="0" dirty="0" err="1">
                <a:effectLst/>
                <a:latin typeface="Consolas" panose="020B0609020204030204" pitchFamily="49" charset="0"/>
              </a:rPr>
              <a:t>tk.Button</a:t>
            </a:r>
            <a:r>
              <a:rPr lang="en-IN" sz="900" b="0" dirty="0">
                <a:effectLst/>
                <a:latin typeface="Consolas" panose="020B0609020204030204" pitchFamily="49" charset="0"/>
              </a:rPr>
              <a:t>(root, text="Book Flight", command=</a:t>
            </a:r>
            <a:r>
              <a:rPr lang="en-IN" sz="900" b="0" dirty="0" err="1">
                <a:effectLst/>
                <a:latin typeface="Consolas" panose="020B0609020204030204" pitchFamily="49" charset="0"/>
              </a:rPr>
              <a:t>self.book_flight</a:t>
            </a:r>
            <a:r>
              <a:rPr lang="en-IN" sz="900" b="0" dirty="0">
                <a:effectLst/>
                <a:latin typeface="Consolas" panose="020B0609020204030204" pitchFamily="49" charset="0"/>
              </a:rPr>
              <a:t>, font=("Helvetica", 14), </a:t>
            </a:r>
            <a:r>
              <a:rPr lang="en-IN" sz="900" b="0" dirty="0" err="1">
                <a:effectLst/>
                <a:latin typeface="Consolas" panose="020B0609020204030204" pitchFamily="49" charset="0"/>
              </a:rPr>
              <a:t>bg</a:t>
            </a:r>
            <a:r>
              <a:rPr lang="en-IN" sz="900" b="0" dirty="0">
                <a:effectLst/>
                <a:latin typeface="Consolas" panose="020B0609020204030204" pitchFamily="49" charset="0"/>
              </a:rPr>
              <a:t>="light blue")</a:t>
            </a:r>
          </a:p>
          <a:p>
            <a:r>
              <a:rPr lang="en-IN" sz="900" b="0" dirty="0">
                <a:effectLst/>
                <a:latin typeface="Consolas" panose="020B0609020204030204" pitchFamily="49" charset="0"/>
              </a:rPr>
              <a:t>        </a:t>
            </a:r>
            <a:r>
              <a:rPr lang="en-IN" sz="900" b="0" dirty="0" err="1">
                <a:effectLst/>
                <a:latin typeface="Consolas" panose="020B0609020204030204" pitchFamily="49" charset="0"/>
              </a:rPr>
              <a:t>self.book_button.pack</a:t>
            </a:r>
            <a:r>
              <a:rPr lang="en-IN" sz="900" b="0" dirty="0">
                <a:effectLst/>
                <a:latin typeface="Consolas" panose="020B0609020204030204" pitchFamily="49" charset="0"/>
              </a:rPr>
              <a:t>(</a:t>
            </a:r>
            <a:r>
              <a:rPr lang="en-IN" sz="900" b="0" dirty="0" err="1">
                <a:effectLst/>
                <a:latin typeface="Consolas" panose="020B0609020204030204" pitchFamily="49" charset="0"/>
              </a:rPr>
              <a:t>pady</a:t>
            </a:r>
            <a:r>
              <a:rPr lang="en-IN" sz="900" b="0" dirty="0">
                <a:effectLst/>
                <a:latin typeface="Consolas" panose="020B0609020204030204" pitchFamily="49" charset="0"/>
              </a:rPr>
              <a:t>=10)</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self.payment_label</a:t>
            </a:r>
            <a:r>
              <a:rPr lang="en-IN" sz="900" b="0" dirty="0">
                <a:effectLst/>
                <a:latin typeface="Consolas" panose="020B0609020204030204" pitchFamily="49" charset="0"/>
              </a:rPr>
              <a:t> = </a:t>
            </a:r>
            <a:r>
              <a:rPr lang="en-IN" sz="900" b="0" dirty="0" err="1">
                <a:effectLst/>
                <a:latin typeface="Consolas" panose="020B0609020204030204" pitchFamily="49" charset="0"/>
              </a:rPr>
              <a:t>tk.Label</a:t>
            </a:r>
            <a:r>
              <a:rPr lang="en-IN" sz="900" b="0" dirty="0">
                <a:effectLst/>
                <a:latin typeface="Consolas" panose="020B0609020204030204" pitchFamily="49" charset="0"/>
              </a:rPr>
              <a:t>(root, text="Payment Options", font=("Helvetica", 16), </a:t>
            </a:r>
            <a:r>
              <a:rPr lang="en-IN" sz="900" b="0" dirty="0" err="1">
                <a:effectLst/>
                <a:latin typeface="Consolas" panose="020B0609020204030204" pitchFamily="49" charset="0"/>
              </a:rPr>
              <a:t>bg</a:t>
            </a:r>
            <a:r>
              <a:rPr lang="en-IN" sz="900" b="0" dirty="0">
                <a:effectLst/>
                <a:latin typeface="Consolas" panose="020B0609020204030204" pitchFamily="49" charset="0"/>
              </a:rPr>
              <a:t>="light yellow")</a:t>
            </a:r>
          </a:p>
          <a:p>
            <a:r>
              <a:rPr lang="en-IN" sz="900" b="0" dirty="0">
                <a:effectLst/>
                <a:latin typeface="Consolas" panose="020B0609020204030204" pitchFamily="49" charset="0"/>
              </a:rPr>
              <a:t>        </a:t>
            </a:r>
            <a:r>
              <a:rPr lang="en-IN" sz="900" b="0" dirty="0" err="1">
                <a:effectLst/>
                <a:latin typeface="Consolas" panose="020B0609020204030204" pitchFamily="49" charset="0"/>
              </a:rPr>
              <a:t>self.payment_label.pack</a:t>
            </a:r>
            <a:r>
              <a:rPr lang="en-IN" sz="900" b="0" dirty="0">
                <a:effectLst/>
                <a:latin typeface="Consolas" panose="020B0609020204030204" pitchFamily="49" charset="0"/>
              </a:rPr>
              <a:t>()</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self.payment_method</a:t>
            </a:r>
            <a:r>
              <a:rPr lang="en-IN" sz="900" b="0" dirty="0">
                <a:effectLst/>
                <a:latin typeface="Consolas" panose="020B0609020204030204" pitchFamily="49" charset="0"/>
              </a:rPr>
              <a:t> = </a:t>
            </a:r>
            <a:r>
              <a:rPr lang="en-IN" sz="900" b="0" dirty="0" err="1">
                <a:effectLst/>
                <a:latin typeface="Consolas" panose="020B0609020204030204" pitchFamily="49" charset="0"/>
              </a:rPr>
              <a:t>tk.StringVar</a:t>
            </a:r>
            <a:r>
              <a:rPr lang="en-IN" sz="900" b="0" dirty="0">
                <a:effectLst/>
                <a:latin typeface="Consolas" panose="020B0609020204030204" pitchFamily="49" charset="0"/>
              </a:rPr>
              <a:t>()</a:t>
            </a:r>
          </a:p>
          <a:p>
            <a:r>
              <a:rPr lang="en-IN" sz="900" b="0" dirty="0">
                <a:effectLst/>
                <a:latin typeface="Consolas" panose="020B0609020204030204" pitchFamily="49" charset="0"/>
              </a:rPr>
              <a:t>        </a:t>
            </a:r>
            <a:r>
              <a:rPr lang="en-IN" sz="900" b="0" dirty="0" err="1">
                <a:effectLst/>
                <a:latin typeface="Consolas" panose="020B0609020204030204" pitchFamily="49" charset="0"/>
              </a:rPr>
              <a:t>self.payment_method.set</a:t>
            </a:r>
            <a:r>
              <a:rPr lang="en-IN" sz="900" b="0" dirty="0">
                <a:effectLst/>
                <a:latin typeface="Consolas" panose="020B0609020204030204" pitchFamily="49" charset="0"/>
              </a:rPr>
              <a:t>("Credit Card")</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payment_options</a:t>
            </a:r>
            <a:r>
              <a:rPr lang="en-IN" sz="900" b="0" dirty="0">
                <a:effectLst/>
                <a:latin typeface="Consolas" panose="020B0609020204030204" pitchFamily="49" charset="0"/>
              </a:rPr>
              <a:t> = ["Credit Card", "Debit Card", "Net Banking"]</a:t>
            </a:r>
          </a:p>
          <a:p>
            <a:r>
              <a:rPr lang="en-IN" sz="900" b="0" dirty="0">
                <a:effectLst/>
                <a:latin typeface="Consolas" panose="020B0609020204030204" pitchFamily="49" charset="0"/>
              </a:rPr>
              <a:t>        for option in </a:t>
            </a:r>
            <a:r>
              <a:rPr lang="en-IN" sz="900" b="0" dirty="0" err="1">
                <a:effectLst/>
                <a:latin typeface="Consolas" panose="020B0609020204030204" pitchFamily="49" charset="0"/>
              </a:rPr>
              <a:t>payment_options</a:t>
            </a:r>
            <a:r>
              <a:rPr lang="en-IN" sz="900" b="0" dirty="0">
                <a:effectLst/>
                <a:latin typeface="Consolas" panose="020B0609020204030204" pitchFamily="49" charset="0"/>
              </a:rPr>
              <a:t>:</a:t>
            </a:r>
          </a:p>
          <a:p>
            <a:r>
              <a:rPr lang="en-IN" sz="900" b="0" dirty="0">
                <a:effectLst/>
                <a:latin typeface="Consolas" panose="020B0609020204030204" pitchFamily="49" charset="0"/>
              </a:rPr>
              <a:t>            </a:t>
            </a:r>
            <a:r>
              <a:rPr lang="en-IN" sz="900" b="0" dirty="0" err="1">
                <a:effectLst/>
                <a:latin typeface="Consolas" panose="020B0609020204030204" pitchFamily="49" charset="0"/>
              </a:rPr>
              <a:t>tk.Radiobutton</a:t>
            </a:r>
            <a:r>
              <a:rPr lang="en-IN" sz="900" b="0" dirty="0">
                <a:effectLst/>
                <a:latin typeface="Consolas" panose="020B0609020204030204" pitchFamily="49" charset="0"/>
              </a:rPr>
              <a:t>(root, text=option, variable=</a:t>
            </a:r>
            <a:r>
              <a:rPr lang="en-IN" sz="900" b="0" dirty="0" err="1">
                <a:effectLst/>
                <a:latin typeface="Consolas" panose="020B0609020204030204" pitchFamily="49" charset="0"/>
              </a:rPr>
              <a:t>self.payment_method</a:t>
            </a:r>
            <a:r>
              <a:rPr lang="en-IN" sz="900" b="0" dirty="0">
                <a:effectLst/>
                <a:latin typeface="Consolas" panose="020B0609020204030204" pitchFamily="49" charset="0"/>
              </a:rPr>
              <a:t>, value=option, font=("Helvetica", 14), </a:t>
            </a:r>
            <a:r>
              <a:rPr lang="en-IN" sz="900" b="0" dirty="0" err="1">
                <a:effectLst/>
                <a:latin typeface="Consolas" panose="020B0609020204030204" pitchFamily="49" charset="0"/>
              </a:rPr>
              <a:t>bg</a:t>
            </a:r>
            <a:r>
              <a:rPr lang="en-IN" sz="900" b="0" dirty="0">
                <a:effectLst/>
                <a:latin typeface="Consolas" panose="020B0609020204030204" pitchFamily="49" charset="0"/>
              </a:rPr>
              <a:t>="light yellow").pack()</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self.pay_button</a:t>
            </a:r>
            <a:r>
              <a:rPr lang="en-IN" sz="900" b="0" dirty="0">
                <a:effectLst/>
                <a:latin typeface="Consolas" panose="020B0609020204030204" pitchFamily="49" charset="0"/>
              </a:rPr>
              <a:t> = </a:t>
            </a:r>
            <a:r>
              <a:rPr lang="en-IN" sz="900" b="0" dirty="0" err="1">
                <a:effectLst/>
                <a:latin typeface="Consolas" panose="020B0609020204030204" pitchFamily="49" charset="0"/>
              </a:rPr>
              <a:t>tk.Button</a:t>
            </a:r>
            <a:r>
              <a:rPr lang="en-IN" sz="900" b="0" dirty="0">
                <a:effectLst/>
                <a:latin typeface="Consolas" panose="020B0609020204030204" pitchFamily="49" charset="0"/>
              </a:rPr>
              <a:t>(root, text="Pay Now", command=</a:t>
            </a:r>
            <a:r>
              <a:rPr lang="en-IN" sz="900" b="0" dirty="0" err="1">
                <a:effectLst/>
                <a:latin typeface="Consolas" panose="020B0609020204030204" pitchFamily="49" charset="0"/>
              </a:rPr>
              <a:t>self.process_payment</a:t>
            </a:r>
            <a:r>
              <a:rPr lang="en-IN" sz="900" b="0" dirty="0">
                <a:effectLst/>
                <a:latin typeface="Consolas" panose="020B0609020204030204" pitchFamily="49" charset="0"/>
              </a:rPr>
              <a:t>, font=("Helvetica", 14), </a:t>
            </a:r>
            <a:r>
              <a:rPr lang="en-IN" sz="900" b="0" dirty="0" err="1">
                <a:effectLst/>
                <a:latin typeface="Consolas" panose="020B0609020204030204" pitchFamily="49" charset="0"/>
              </a:rPr>
              <a:t>bg</a:t>
            </a:r>
            <a:r>
              <a:rPr lang="en-IN" sz="900" b="0" dirty="0">
                <a:effectLst/>
                <a:latin typeface="Consolas" panose="020B0609020204030204" pitchFamily="49" charset="0"/>
              </a:rPr>
              <a:t>="light blue")</a:t>
            </a:r>
          </a:p>
          <a:p>
            <a:r>
              <a:rPr lang="en-IN" sz="900" b="0" dirty="0">
                <a:effectLst/>
                <a:latin typeface="Consolas" panose="020B0609020204030204" pitchFamily="49" charset="0"/>
              </a:rPr>
              <a:t>        </a:t>
            </a:r>
            <a:r>
              <a:rPr lang="en-IN" sz="900" b="0" dirty="0" err="1">
                <a:effectLst/>
                <a:latin typeface="Consolas" panose="020B0609020204030204" pitchFamily="49" charset="0"/>
              </a:rPr>
              <a:t>self.pay_button.pack</a:t>
            </a:r>
            <a:r>
              <a:rPr lang="en-IN" sz="900" b="0" dirty="0">
                <a:effectLst/>
                <a:latin typeface="Consolas" panose="020B0609020204030204" pitchFamily="49" charset="0"/>
              </a:rPr>
              <a:t>()</a:t>
            </a:r>
          </a:p>
          <a:p>
            <a:br>
              <a:rPr lang="en-IN" sz="900" b="0" dirty="0">
                <a:effectLst/>
                <a:latin typeface="Consolas" panose="020B0609020204030204" pitchFamily="49" charset="0"/>
              </a:rPr>
            </a:br>
            <a:r>
              <a:rPr lang="en-IN" sz="900" b="0" dirty="0">
                <a:effectLst/>
                <a:latin typeface="Consolas" panose="020B0609020204030204" pitchFamily="49" charset="0"/>
              </a:rPr>
              <a:t>        </a:t>
            </a:r>
            <a:r>
              <a:rPr lang="en-IN" sz="900" b="0" dirty="0" err="1">
                <a:effectLst/>
                <a:latin typeface="Consolas" panose="020B0609020204030204" pitchFamily="49" charset="0"/>
              </a:rPr>
              <a:t>self.display_available_flights</a:t>
            </a:r>
            <a:r>
              <a:rPr lang="en-IN" sz="900" b="0" dirty="0">
                <a:effectLst/>
                <a:latin typeface="Consolas" panose="020B0609020204030204" pitchFamily="49" charset="0"/>
              </a:rPr>
              <a:t>()</a:t>
            </a:r>
          </a:p>
          <a:p>
            <a:endParaRPr lang="en-IN" sz="650" dirty="0"/>
          </a:p>
        </p:txBody>
      </p:sp>
    </p:spTree>
    <p:extLst>
      <p:ext uri="{BB962C8B-B14F-4D97-AF65-F5344CB8AC3E}">
        <p14:creationId xmlns:p14="http://schemas.microsoft.com/office/powerpoint/2010/main" val="530544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548BA6-D98C-7CA5-A44F-F5ADE15361C1}"/>
              </a:ext>
            </a:extLst>
          </p:cNvPr>
          <p:cNvSpPr txBox="1"/>
          <p:nvPr/>
        </p:nvSpPr>
        <p:spPr>
          <a:xfrm>
            <a:off x="609600" y="457200"/>
            <a:ext cx="11226800" cy="5842000"/>
          </a:xfrm>
          <a:prstGeom prst="rect">
            <a:avLst/>
          </a:prstGeom>
          <a:noFill/>
        </p:spPr>
        <p:txBody>
          <a:bodyPr wrap="square" numCol="3" rtlCol="0">
            <a:spAutoFit/>
          </a:bodyPr>
          <a:lstStyle/>
          <a:p>
            <a:r>
              <a:rPr lang="en-IN" sz="1000" b="0" dirty="0">
                <a:effectLst/>
                <a:latin typeface="Consolas" panose="020B0609020204030204" pitchFamily="49" charset="0"/>
              </a:rPr>
              <a:t> def </a:t>
            </a:r>
            <a:r>
              <a:rPr lang="en-IN" sz="1000" b="0" dirty="0" err="1">
                <a:effectLst/>
                <a:latin typeface="Consolas" panose="020B0609020204030204" pitchFamily="49" charset="0"/>
              </a:rPr>
              <a:t>display_available_flights</a:t>
            </a:r>
            <a:r>
              <a:rPr lang="en-IN" sz="1000" b="0" dirty="0">
                <a:effectLst/>
                <a:latin typeface="Consolas" panose="020B0609020204030204" pitchFamily="49" charset="0"/>
              </a:rPr>
              <a:t>(self):</a:t>
            </a:r>
          </a:p>
          <a:p>
            <a:r>
              <a:rPr lang="en-IN" sz="1000" b="0" dirty="0">
                <a:effectLst/>
                <a:latin typeface="Consolas" panose="020B0609020204030204" pitchFamily="49" charset="0"/>
              </a:rPr>
              <a:t>        </a:t>
            </a:r>
            <a:r>
              <a:rPr lang="en-IN" sz="1000" b="0" dirty="0" err="1">
                <a:effectLst/>
                <a:latin typeface="Consolas" panose="020B0609020204030204" pitchFamily="49" charset="0"/>
              </a:rPr>
              <a:t>available_flights</a:t>
            </a:r>
            <a:r>
              <a:rPr lang="en-IN" sz="1000" b="0" dirty="0">
                <a:effectLst/>
                <a:latin typeface="Consolas" panose="020B0609020204030204" pitchFamily="49" charset="0"/>
              </a:rPr>
              <a:t> = </a:t>
            </a:r>
            <a:r>
              <a:rPr lang="en-IN" sz="1000" b="0" dirty="0" err="1">
                <a:effectLst/>
                <a:latin typeface="Consolas" panose="020B0609020204030204" pitchFamily="49" charset="0"/>
              </a:rPr>
              <a:t>self.reservation_system.get_available_flights</a:t>
            </a:r>
            <a:r>
              <a:rPr lang="en-IN" sz="1000" b="0" dirty="0">
                <a:effectLst/>
                <a:latin typeface="Consolas" panose="020B0609020204030204" pitchFamily="49" charset="0"/>
              </a:rPr>
              <a:t>()</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self.available_flights_text.delete</a:t>
            </a:r>
            <a:r>
              <a:rPr lang="en-IN" sz="1000" b="0" dirty="0">
                <a:effectLst/>
                <a:latin typeface="Consolas" panose="020B0609020204030204" pitchFamily="49" charset="0"/>
              </a:rPr>
              <a:t>(1.0, </a:t>
            </a:r>
            <a:r>
              <a:rPr lang="en-IN" sz="1000" b="0" dirty="0" err="1">
                <a:effectLst/>
                <a:latin typeface="Consolas" panose="020B0609020204030204" pitchFamily="49" charset="0"/>
              </a:rPr>
              <a:t>tk.END</a:t>
            </a:r>
            <a:r>
              <a:rPr lang="en-IN" sz="1000" b="0" dirty="0">
                <a:effectLst/>
                <a:latin typeface="Consolas" panose="020B0609020204030204" pitchFamily="49" charset="0"/>
              </a:rPr>
              <a:t>)</a:t>
            </a:r>
          </a:p>
          <a:p>
            <a:r>
              <a:rPr lang="en-IN" sz="1000" b="0" dirty="0">
                <a:effectLst/>
                <a:latin typeface="Consolas" panose="020B0609020204030204" pitchFamily="49" charset="0"/>
              </a:rPr>
              <a:t>        for </a:t>
            </a:r>
            <a:r>
              <a:rPr lang="en-IN" sz="1000" b="0" dirty="0" err="1">
                <a:effectLst/>
                <a:latin typeface="Consolas" panose="020B0609020204030204" pitchFamily="49" charset="0"/>
              </a:rPr>
              <a:t>flight_info</a:t>
            </a:r>
            <a:r>
              <a:rPr lang="en-IN" sz="1000" b="0" dirty="0">
                <a:effectLst/>
                <a:latin typeface="Consolas" panose="020B0609020204030204" pitchFamily="49" charset="0"/>
              </a:rPr>
              <a:t> in </a:t>
            </a:r>
            <a:r>
              <a:rPr lang="en-IN" sz="1000" b="0" dirty="0" err="1">
                <a:effectLst/>
                <a:latin typeface="Consolas" panose="020B0609020204030204" pitchFamily="49" charset="0"/>
              </a:rPr>
              <a:t>available_flights</a:t>
            </a:r>
            <a:r>
              <a:rPr lang="en-IN" sz="1000" b="0" dirty="0">
                <a:effectLst/>
                <a:latin typeface="Consolas" panose="020B0609020204030204" pitchFamily="49" charset="0"/>
              </a:rPr>
              <a:t>:</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self.available_flights_text.insert</a:t>
            </a:r>
            <a:r>
              <a:rPr lang="en-IN" sz="1000" b="0" dirty="0">
                <a:effectLst/>
                <a:latin typeface="Consolas" panose="020B0609020204030204" pitchFamily="49" charset="0"/>
              </a:rPr>
              <a:t>(</a:t>
            </a:r>
            <a:r>
              <a:rPr lang="en-IN" sz="1000" b="0" dirty="0" err="1">
                <a:effectLst/>
                <a:latin typeface="Consolas" panose="020B0609020204030204" pitchFamily="49" charset="0"/>
              </a:rPr>
              <a:t>tk.END</a:t>
            </a:r>
            <a:r>
              <a:rPr lang="en-IN" sz="1000" b="0" dirty="0">
                <a:effectLst/>
                <a:latin typeface="Consolas" panose="020B0609020204030204" pitchFamily="49" charset="0"/>
              </a:rPr>
              <a:t>, </a:t>
            </a:r>
            <a:r>
              <a:rPr lang="en-IN" sz="1000" b="0" dirty="0" err="1">
                <a:effectLst/>
                <a:latin typeface="Consolas" panose="020B0609020204030204" pitchFamily="49" charset="0"/>
              </a:rPr>
              <a:t>flight_info</a:t>
            </a:r>
            <a:r>
              <a:rPr lang="en-IN" sz="1000" b="0" dirty="0">
                <a:effectLst/>
                <a:latin typeface="Consolas" panose="020B0609020204030204" pitchFamily="49" charset="0"/>
              </a:rPr>
              <a:t>)</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self.available_flights_text.insert</a:t>
            </a:r>
            <a:r>
              <a:rPr lang="en-IN" sz="1000" b="0" dirty="0">
                <a:effectLst/>
                <a:latin typeface="Consolas" panose="020B0609020204030204" pitchFamily="49" charset="0"/>
              </a:rPr>
              <a:t>(</a:t>
            </a:r>
            <a:r>
              <a:rPr lang="en-IN" sz="1000" b="0" dirty="0" err="1">
                <a:effectLst/>
                <a:latin typeface="Consolas" panose="020B0609020204030204" pitchFamily="49" charset="0"/>
              </a:rPr>
              <a:t>tk.END</a:t>
            </a:r>
            <a:r>
              <a:rPr lang="en-IN" sz="1000" b="0" dirty="0">
                <a:effectLst/>
                <a:latin typeface="Consolas" panose="020B0609020204030204" pitchFamily="49" charset="0"/>
              </a:rPr>
              <a:t>, "\n\n")</a:t>
            </a:r>
          </a:p>
          <a:p>
            <a:br>
              <a:rPr lang="en-IN" sz="1000" b="0" dirty="0">
                <a:effectLst/>
                <a:latin typeface="Consolas" panose="020B0609020204030204" pitchFamily="49" charset="0"/>
              </a:rPr>
            </a:br>
            <a:r>
              <a:rPr lang="en-IN" sz="1000" b="0" dirty="0">
                <a:effectLst/>
                <a:latin typeface="Consolas" panose="020B0609020204030204" pitchFamily="49" charset="0"/>
              </a:rPr>
              <a:t>    def </a:t>
            </a:r>
            <a:r>
              <a:rPr lang="en-IN" sz="1000" b="0" dirty="0" err="1">
                <a:effectLst/>
                <a:latin typeface="Consolas" panose="020B0609020204030204" pitchFamily="49" charset="0"/>
              </a:rPr>
              <a:t>book_flight</a:t>
            </a:r>
            <a:r>
              <a:rPr lang="en-IN" sz="1000" b="0" dirty="0">
                <a:effectLst/>
                <a:latin typeface="Consolas" panose="020B0609020204030204" pitchFamily="49" charset="0"/>
              </a:rPr>
              <a:t>(self):</a:t>
            </a:r>
          </a:p>
          <a:p>
            <a:r>
              <a:rPr lang="en-IN" sz="1000" b="0" dirty="0">
                <a:effectLst/>
                <a:latin typeface="Consolas" panose="020B0609020204030204" pitchFamily="49" charset="0"/>
              </a:rPr>
              <a:t>        </a:t>
            </a:r>
            <a:r>
              <a:rPr lang="en-IN" sz="1000" b="0" dirty="0" err="1">
                <a:effectLst/>
                <a:latin typeface="Consolas" panose="020B0609020204030204" pitchFamily="49" charset="0"/>
              </a:rPr>
              <a:t>flight_number</a:t>
            </a:r>
            <a:r>
              <a:rPr lang="en-IN" sz="1000" b="0" dirty="0">
                <a:effectLst/>
                <a:latin typeface="Consolas" panose="020B0609020204030204" pitchFamily="49" charset="0"/>
              </a:rPr>
              <a:t> = </a:t>
            </a:r>
            <a:r>
              <a:rPr lang="en-IN" sz="1000" b="0" dirty="0" err="1">
                <a:effectLst/>
                <a:latin typeface="Consolas" panose="020B0609020204030204" pitchFamily="49" charset="0"/>
              </a:rPr>
              <a:t>self.flight_number_entry.get</a:t>
            </a:r>
            <a:r>
              <a:rPr lang="en-IN" sz="1000" b="0" dirty="0">
                <a:effectLst/>
                <a:latin typeface="Consolas" panose="020B0609020204030204" pitchFamily="49" charset="0"/>
              </a:rPr>
              <a:t>()</a:t>
            </a:r>
          </a:p>
          <a:p>
            <a:r>
              <a:rPr lang="en-IN" sz="1000" b="0" dirty="0">
                <a:effectLst/>
                <a:latin typeface="Consolas" panose="020B0609020204030204" pitchFamily="49" charset="0"/>
              </a:rPr>
              <a:t>        </a:t>
            </a:r>
            <a:r>
              <a:rPr lang="en-IN" sz="1000" b="0" dirty="0" err="1">
                <a:effectLst/>
                <a:latin typeface="Consolas" panose="020B0609020204030204" pitchFamily="49" charset="0"/>
              </a:rPr>
              <a:t>num_seats</a:t>
            </a:r>
            <a:r>
              <a:rPr lang="en-IN" sz="1000" b="0" dirty="0">
                <a:effectLst/>
                <a:latin typeface="Consolas" panose="020B0609020204030204" pitchFamily="49" charset="0"/>
              </a:rPr>
              <a:t> = int(</a:t>
            </a:r>
            <a:r>
              <a:rPr lang="en-IN" sz="1000" b="0" dirty="0" err="1">
                <a:effectLst/>
                <a:latin typeface="Consolas" panose="020B0609020204030204" pitchFamily="49" charset="0"/>
              </a:rPr>
              <a:t>self.seats_entry.get</a:t>
            </a:r>
            <a:r>
              <a:rPr lang="en-IN" sz="1000" b="0" dirty="0">
                <a:effectLst/>
                <a:latin typeface="Consolas" panose="020B0609020204030204" pitchFamily="49" charset="0"/>
              </a:rPr>
              <a:t>())</a:t>
            </a:r>
          </a:p>
          <a:p>
            <a:r>
              <a:rPr lang="en-IN" sz="1000" b="0" dirty="0">
                <a:effectLst/>
                <a:latin typeface="Consolas" panose="020B0609020204030204" pitchFamily="49" charset="0"/>
              </a:rPr>
              <a:t>        result = </a:t>
            </a:r>
            <a:r>
              <a:rPr lang="en-IN" sz="1000" b="0" dirty="0" err="1">
                <a:effectLst/>
                <a:latin typeface="Consolas" panose="020B0609020204030204" pitchFamily="49" charset="0"/>
              </a:rPr>
              <a:t>self.reservation_system.book_flight</a:t>
            </a:r>
            <a:r>
              <a:rPr lang="en-IN" sz="1000" b="0" dirty="0">
                <a:effectLst/>
                <a:latin typeface="Consolas" panose="020B0609020204030204" pitchFamily="49" charset="0"/>
              </a:rPr>
              <a:t>(</a:t>
            </a:r>
            <a:r>
              <a:rPr lang="en-IN" sz="1000" b="0" dirty="0" err="1">
                <a:effectLst/>
                <a:latin typeface="Consolas" panose="020B0609020204030204" pitchFamily="49" charset="0"/>
              </a:rPr>
              <a:t>flight_number</a:t>
            </a:r>
            <a:r>
              <a:rPr lang="en-IN" sz="1000" b="0" dirty="0">
                <a:effectLst/>
                <a:latin typeface="Consolas" panose="020B0609020204030204" pitchFamily="49" charset="0"/>
              </a:rPr>
              <a:t>, </a:t>
            </a:r>
            <a:r>
              <a:rPr lang="en-IN" sz="1000" b="0" dirty="0" err="1">
                <a:effectLst/>
                <a:latin typeface="Consolas" panose="020B0609020204030204" pitchFamily="49" charset="0"/>
              </a:rPr>
              <a:t>num_seats</a:t>
            </a:r>
            <a:r>
              <a:rPr lang="en-IN" sz="1000" b="0" dirty="0">
                <a:effectLst/>
                <a:latin typeface="Consolas" panose="020B0609020204030204" pitchFamily="49" charset="0"/>
              </a:rPr>
              <a:t>)</a:t>
            </a:r>
          </a:p>
          <a:p>
            <a:r>
              <a:rPr lang="en-IN" sz="1000" b="0" dirty="0">
                <a:effectLst/>
                <a:latin typeface="Consolas" panose="020B0609020204030204" pitchFamily="49" charset="0"/>
              </a:rPr>
              <a:t>        if </a:t>
            </a:r>
            <a:r>
              <a:rPr lang="en-IN" sz="1000" b="0" dirty="0" err="1">
                <a:effectLst/>
                <a:latin typeface="Consolas" panose="020B0609020204030204" pitchFamily="49" charset="0"/>
              </a:rPr>
              <a:t>isinstance</a:t>
            </a:r>
            <a:r>
              <a:rPr lang="en-IN" sz="1000" b="0" dirty="0">
                <a:effectLst/>
                <a:latin typeface="Consolas" panose="020B0609020204030204" pitchFamily="49" charset="0"/>
              </a:rPr>
              <a:t>(result, int):</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self.total_fare_var.set</a:t>
            </a:r>
            <a:r>
              <a:rPr lang="en-IN" sz="1000" b="0" dirty="0">
                <a:effectLst/>
                <a:latin typeface="Consolas" panose="020B0609020204030204" pitchFamily="49" charset="0"/>
              </a:rPr>
              <a:t>(result)</a:t>
            </a:r>
          </a:p>
          <a:p>
            <a:r>
              <a:rPr lang="en-IN" sz="1000" b="0" dirty="0">
                <a:effectLst/>
                <a:latin typeface="Consolas" panose="020B0609020204030204" pitchFamily="49" charset="0"/>
              </a:rPr>
              <a:t>            </a:t>
            </a:r>
            <a:r>
              <a:rPr lang="en-IN" sz="1000" b="0" dirty="0" err="1">
                <a:effectLst/>
                <a:latin typeface="Consolas" panose="020B0609020204030204" pitchFamily="49" charset="0"/>
              </a:rPr>
              <a:t>messagebox.showinfo</a:t>
            </a:r>
            <a:r>
              <a:rPr lang="en-IN" sz="1000" b="0" dirty="0">
                <a:effectLst/>
                <a:latin typeface="Consolas" panose="020B0609020204030204" pitchFamily="49" charset="0"/>
              </a:rPr>
              <a:t>("Booking Successful", </a:t>
            </a:r>
            <a:r>
              <a:rPr lang="en-IN" sz="1000" b="0" dirty="0" err="1">
                <a:effectLst/>
                <a:latin typeface="Consolas" panose="020B0609020204030204" pitchFamily="49" charset="0"/>
              </a:rPr>
              <a:t>f"Seat</a:t>
            </a:r>
            <a:r>
              <a:rPr lang="en-IN" sz="1000" b="0" dirty="0">
                <a:effectLst/>
                <a:latin typeface="Consolas" panose="020B0609020204030204" pitchFamily="49" charset="0"/>
              </a:rPr>
              <a:t>(s) booked successfully.\</a:t>
            </a:r>
            <a:r>
              <a:rPr lang="en-IN" sz="1000" b="0" dirty="0" err="1">
                <a:effectLst/>
                <a:latin typeface="Consolas" panose="020B0609020204030204" pitchFamily="49" charset="0"/>
              </a:rPr>
              <a:t>nTotal</a:t>
            </a:r>
            <a:r>
              <a:rPr lang="en-IN" sz="1000" b="0" dirty="0">
                <a:effectLst/>
                <a:latin typeface="Consolas" panose="020B0609020204030204" pitchFamily="49" charset="0"/>
              </a:rPr>
              <a:t> Fare: ₹{result}")</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self.display_available_flights</a:t>
            </a:r>
            <a:r>
              <a:rPr lang="en-IN" sz="1000" b="0" dirty="0">
                <a:effectLst/>
                <a:latin typeface="Consolas" panose="020B0609020204030204" pitchFamily="49" charset="0"/>
              </a:rPr>
              <a:t>()</a:t>
            </a:r>
          </a:p>
          <a:p>
            <a:r>
              <a:rPr lang="en-IN" sz="1000" b="0" dirty="0">
                <a:effectLst/>
                <a:latin typeface="Consolas" panose="020B0609020204030204" pitchFamily="49" charset="0"/>
              </a:rPr>
              <a:t>        </a:t>
            </a:r>
            <a:r>
              <a:rPr lang="en-IN" sz="1000" b="0" dirty="0" err="1">
                <a:effectLst/>
                <a:latin typeface="Consolas" panose="020B0609020204030204" pitchFamily="49" charset="0"/>
              </a:rPr>
              <a:t>elif</a:t>
            </a:r>
            <a:r>
              <a:rPr lang="en-IN" sz="1000" b="0" dirty="0">
                <a:effectLst/>
                <a:latin typeface="Consolas" panose="020B0609020204030204" pitchFamily="49" charset="0"/>
              </a:rPr>
              <a:t> result == "</a:t>
            </a:r>
            <a:r>
              <a:rPr lang="en-IN" sz="1000" b="0" dirty="0" err="1">
                <a:effectLst/>
                <a:latin typeface="Consolas" panose="020B0609020204030204" pitchFamily="49" charset="0"/>
              </a:rPr>
              <a:t>not_found</a:t>
            </a:r>
            <a:r>
              <a:rPr lang="en-IN" sz="1000" b="0" dirty="0">
                <a:effectLst/>
                <a:latin typeface="Consolas" panose="020B0609020204030204" pitchFamily="49" charset="0"/>
              </a:rPr>
              <a:t>":</a:t>
            </a:r>
          </a:p>
          <a:p>
            <a:r>
              <a:rPr lang="en-IN" sz="1000" b="0" dirty="0">
                <a:effectLst/>
                <a:latin typeface="Consolas" panose="020B0609020204030204" pitchFamily="49" charset="0"/>
              </a:rPr>
              <a:t>            </a:t>
            </a:r>
            <a:r>
              <a:rPr lang="en-IN" sz="1000" b="0" dirty="0" err="1">
                <a:effectLst/>
                <a:latin typeface="Consolas" panose="020B0609020204030204" pitchFamily="49" charset="0"/>
              </a:rPr>
              <a:t>messagebox.showerror</a:t>
            </a:r>
            <a:r>
              <a:rPr lang="en-IN" sz="1000" b="0" dirty="0">
                <a:effectLst/>
                <a:latin typeface="Consolas" panose="020B0609020204030204" pitchFamily="49" charset="0"/>
              </a:rPr>
              <a:t>("Booking Error", "Flight not found.")</a:t>
            </a:r>
          </a:p>
          <a:p>
            <a:r>
              <a:rPr lang="en-IN" sz="1000" b="0" dirty="0">
                <a:effectLst/>
                <a:latin typeface="Consolas" panose="020B0609020204030204" pitchFamily="49" charset="0"/>
              </a:rPr>
              <a:t>        else:</a:t>
            </a:r>
          </a:p>
          <a:p>
            <a:r>
              <a:rPr lang="en-IN" sz="1000" b="0" dirty="0">
                <a:effectLst/>
                <a:latin typeface="Consolas" panose="020B0609020204030204" pitchFamily="49" charset="0"/>
              </a:rPr>
              <a:t>            </a:t>
            </a:r>
            <a:r>
              <a:rPr lang="en-IN" sz="1000" b="0" dirty="0" err="1">
                <a:effectLst/>
                <a:latin typeface="Consolas" panose="020B0609020204030204" pitchFamily="49" charset="0"/>
              </a:rPr>
              <a:t>messagebox.showerror</a:t>
            </a:r>
            <a:r>
              <a:rPr lang="en-IN" sz="1000" b="0" dirty="0">
                <a:effectLst/>
                <a:latin typeface="Consolas" panose="020B0609020204030204" pitchFamily="49" charset="0"/>
              </a:rPr>
              <a:t>("Booking Error", "Flight is fully booked")</a:t>
            </a:r>
          </a:p>
          <a:p>
            <a:br>
              <a:rPr lang="en-IN" sz="1000" b="0" dirty="0">
                <a:effectLst/>
                <a:latin typeface="Consolas" panose="020B0609020204030204" pitchFamily="49" charset="0"/>
              </a:rPr>
            </a:br>
            <a:r>
              <a:rPr lang="en-IN" sz="1000" b="0" dirty="0">
                <a:effectLst/>
                <a:latin typeface="Consolas" panose="020B0609020204030204" pitchFamily="49" charset="0"/>
              </a:rPr>
              <a:t>    def </a:t>
            </a:r>
            <a:r>
              <a:rPr lang="en-IN" sz="1000" b="0" dirty="0" err="1">
                <a:effectLst/>
                <a:latin typeface="Consolas" panose="020B0609020204030204" pitchFamily="49" charset="0"/>
              </a:rPr>
              <a:t>process_payment</a:t>
            </a:r>
            <a:r>
              <a:rPr lang="en-IN" sz="1000" b="0" dirty="0">
                <a:effectLst/>
                <a:latin typeface="Consolas" panose="020B0609020204030204" pitchFamily="49" charset="0"/>
              </a:rPr>
              <a:t>(self):</a:t>
            </a:r>
          </a:p>
          <a:p>
            <a:r>
              <a:rPr lang="en-IN" sz="1000" b="0" dirty="0">
                <a:effectLst/>
                <a:latin typeface="Consolas" panose="020B0609020204030204" pitchFamily="49" charset="0"/>
              </a:rPr>
              <a:t>        </a:t>
            </a:r>
            <a:r>
              <a:rPr lang="en-IN" sz="1000" b="0" dirty="0" err="1">
                <a:effectLst/>
                <a:latin typeface="Consolas" panose="020B0609020204030204" pitchFamily="49" charset="0"/>
              </a:rPr>
              <a:t>total_fare</a:t>
            </a:r>
            <a:r>
              <a:rPr lang="en-IN" sz="1000" b="0" dirty="0">
                <a:effectLst/>
                <a:latin typeface="Consolas" panose="020B0609020204030204" pitchFamily="49" charset="0"/>
              </a:rPr>
              <a:t> = </a:t>
            </a:r>
            <a:r>
              <a:rPr lang="en-IN" sz="1000" b="0" dirty="0" err="1">
                <a:effectLst/>
                <a:latin typeface="Consolas" panose="020B0609020204030204" pitchFamily="49" charset="0"/>
              </a:rPr>
              <a:t>self.total_fare_var.get</a:t>
            </a:r>
            <a:r>
              <a:rPr lang="en-IN" sz="1000" b="0" dirty="0">
                <a:effectLst/>
                <a:latin typeface="Consolas" panose="020B0609020204030204" pitchFamily="49" charset="0"/>
              </a:rPr>
              <a:t>()</a:t>
            </a:r>
          </a:p>
          <a:p>
            <a:r>
              <a:rPr lang="en-IN" sz="1000" b="0" dirty="0">
                <a:effectLst/>
                <a:latin typeface="Consolas" panose="020B0609020204030204" pitchFamily="49" charset="0"/>
              </a:rPr>
              <a:t>        </a:t>
            </a:r>
            <a:r>
              <a:rPr lang="en-IN" sz="1000" b="0" dirty="0" err="1">
                <a:effectLst/>
                <a:latin typeface="Consolas" panose="020B0609020204030204" pitchFamily="49" charset="0"/>
              </a:rPr>
              <a:t>payment_method</a:t>
            </a:r>
            <a:r>
              <a:rPr lang="en-IN" sz="1000" b="0" dirty="0">
                <a:effectLst/>
                <a:latin typeface="Consolas" panose="020B0609020204030204" pitchFamily="49" charset="0"/>
              </a:rPr>
              <a:t> = </a:t>
            </a:r>
            <a:r>
              <a:rPr lang="en-IN" sz="1000" b="0" dirty="0" err="1">
                <a:effectLst/>
                <a:latin typeface="Consolas" panose="020B0609020204030204" pitchFamily="49" charset="0"/>
              </a:rPr>
              <a:t>self.payment_method.get</a:t>
            </a:r>
            <a:r>
              <a:rPr lang="en-IN" sz="1000" b="0" dirty="0">
                <a:effectLst/>
                <a:latin typeface="Consolas" panose="020B0609020204030204" pitchFamily="49" charset="0"/>
              </a:rPr>
              <a:t>()</a:t>
            </a:r>
          </a:p>
          <a:p>
            <a:r>
              <a:rPr lang="en-IN" sz="1000" b="0" dirty="0">
                <a:effectLst/>
                <a:latin typeface="Consolas" panose="020B0609020204030204" pitchFamily="49" charset="0"/>
              </a:rPr>
              <a:t>        if not </a:t>
            </a:r>
            <a:r>
              <a:rPr lang="en-IN" sz="1000" b="0" dirty="0" err="1">
                <a:effectLst/>
                <a:latin typeface="Consolas" panose="020B0609020204030204" pitchFamily="49" charset="0"/>
              </a:rPr>
              <a:t>total_fare</a:t>
            </a:r>
            <a:r>
              <a:rPr lang="en-IN" sz="1000" b="0" dirty="0">
                <a:effectLst/>
                <a:latin typeface="Consolas" panose="020B0609020204030204" pitchFamily="49" charset="0"/>
              </a:rPr>
              <a:t>:</a:t>
            </a:r>
          </a:p>
          <a:p>
            <a:r>
              <a:rPr lang="en-IN" sz="1000" b="0" dirty="0">
                <a:effectLst/>
                <a:latin typeface="Consolas" panose="020B0609020204030204" pitchFamily="49" charset="0"/>
              </a:rPr>
              <a:t>            </a:t>
            </a:r>
            <a:r>
              <a:rPr lang="en-IN" sz="1000" b="0" dirty="0" err="1">
                <a:effectLst/>
                <a:latin typeface="Consolas" panose="020B0609020204030204" pitchFamily="49" charset="0"/>
              </a:rPr>
              <a:t>messagebox.showerror</a:t>
            </a:r>
            <a:r>
              <a:rPr lang="en-IN" sz="1000" b="0" dirty="0">
                <a:effectLst/>
                <a:latin typeface="Consolas" panose="020B0609020204030204" pitchFamily="49" charset="0"/>
              </a:rPr>
              <a:t>("Payment Error", "Total fare is not available.")</a:t>
            </a:r>
          </a:p>
          <a:p>
            <a:r>
              <a:rPr lang="en-IN" sz="1000" b="0" dirty="0">
                <a:effectLst/>
                <a:latin typeface="Consolas" panose="020B0609020204030204" pitchFamily="49" charset="0"/>
              </a:rPr>
              <a:t>        else:</a:t>
            </a:r>
          </a:p>
          <a:p>
            <a:r>
              <a:rPr lang="en-IN" sz="1000" b="0" dirty="0">
                <a:effectLst/>
                <a:latin typeface="Consolas" panose="020B0609020204030204" pitchFamily="49" charset="0"/>
              </a:rPr>
              <a:t>            </a:t>
            </a:r>
            <a:r>
              <a:rPr lang="en-IN" sz="1000" b="0" dirty="0" err="1">
                <a:effectLst/>
                <a:latin typeface="Consolas" panose="020B0609020204030204" pitchFamily="49" charset="0"/>
              </a:rPr>
              <a:t>messagebox.showinfo</a:t>
            </a:r>
            <a:r>
              <a:rPr lang="en-IN" sz="1000" b="0" dirty="0">
                <a:effectLst/>
                <a:latin typeface="Consolas" panose="020B0609020204030204" pitchFamily="49" charset="0"/>
              </a:rPr>
              <a:t>("Payment Successful", </a:t>
            </a:r>
            <a:r>
              <a:rPr lang="en-IN" sz="1000" b="0" dirty="0" err="1">
                <a:effectLst/>
                <a:latin typeface="Consolas" panose="020B0609020204030204" pitchFamily="49" charset="0"/>
              </a:rPr>
              <a:t>f"Payment</a:t>
            </a:r>
            <a:r>
              <a:rPr lang="en-IN" sz="1000" b="0" dirty="0">
                <a:effectLst/>
                <a:latin typeface="Consolas" panose="020B0609020204030204" pitchFamily="49" charset="0"/>
              </a:rPr>
              <a:t> of ₹{</a:t>
            </a:r>
            <a:r>
              <a:rPr lang="en-IN" sz="1000" b="0" dirty="0" err="1">
                <a:effectLst/>
                <a:latin typeface="Consolas" panose="020B0609020204030204" pitchFamily="49" charset="0"/>
              </a:rPr>
              <a:t>total_fare</a:t>
            </a:r>
            <a:r>
              <a:rPr lang="en-IN" sz="1000" b="0" dirty="0">
                <a:effectLst/>
                <a:latin typeface="Consolas" panose="020B0609020204030204" pitchFamily="49" charset="0"/>
              </a:rPr>
              <a:t>} via {</a:t>
            </a:r>
            <a:r>
              <a:rPr lang="en-IN" sz="1000" b="0" dirty="0" err="1">
                <a:effectLst/>
                <a:latin typeface="Consolas" panose="020B0609020204030204" pitchFamily="49" charset="0"/>
              </a:rPr>
              <a:t>payment_method</a:t>
            </a:r>
            <a:r>
              <a:rPr lang="en-IN" sz="1000" b="0" dirty="0">
                <a:effectLst/>
                <a:latin typeface="Consolas" panose="020B0609020204030204" pitchFamily="49" charset="0"/>
              </a:rPr>
              <a:t>} successful.")</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self.exit</a:t>
            </a:r>
            <a:r>
              <a:rPr lang="en-IN" sz="1000" b="0" dirty="0">
                <a:effectLst/>
                <a:latin typeface="Consolas" panose="020B0609020204030204" pitchFamily="49" charset="0"/>
              </a:rPr>
              <a:t>()</a:t>
            </a:r>
          </a:p>
          <a:p>
            <a:br>
              <a:rPr lang="en-IN" sz="1000" b="0" dirty="0">
                <a:effectLst/>
                <a:latin typeface="Consolas" panose="020B0609020204030204" pitchFamily="49" charset="0"/>
              </a:rPr>
            </a:br>
            <a:r>
              <a:rPr lang="en-IN" sz="1000" b="0" dirty="0">
                <a:effectLst/>
                <a:latin typeface="Consolas" panose="020B0609020204030204" pitchFamily="49" charset="0"/>
              </a:rPr>
              <a:t>    def exit(self):</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self.root.destroy</a:t>
            </a:r>
            <a:r>
              <a:rPr lang="en-IN" sz="1000" b="0" dirty="0">
                <a:effectLst/>
                <a:latin typeface="Consolas" panose="020B0609020204030204" pitchFamily="49" charset="0"/>
              </a:rPr>
              <a:t>()</a:t>
            </a:r>
          </a:p>
          <a:p>
            <a:br>
              <a:rPr lang="en-IN" sz="1000" b="0" dirty="0">
                <a:effectLst/>
                <a:latin typeface="Consolas" panose="020B0609020204030204" pitchFamily="49" charset="0"/>
              </a:rPr>
            </a:br>
            <a:r>
              <a:rPr lang="en-IN" sz="1000" b="0" dirty="0">
                <a:effectLst/>
                <a:latin typeface="Consolas" panose="020B0609020204030204" pitchFamily="49" charset="0"/>
              </a:rPr>
              <a:t>class </a:t>
            </a:r>
            <a:r>
              <a:rPr lang="en-IN" sz="1000" b="0" dirty="0" err="1">
                <a:effectLst/>
                <a:latin typeface="Consolas" panose="020B0609020204030204" pitchFamily="49" charset="0"/>
              </a:rPr>
              <a:t>LoginGUI</a:t>
            </a:r>
            <a:r>
              <a:rPr lang="en-IN" sz="1000" b="0" dirty="0">
                <a:effectLst/>
                <a:latin typeface="Consolas" panose="020B0609020204030204" pitchFamily="49" charset="0"/>
              </a:rPr>
              <a:t>:</a:t>
            </a:r>
          </a:p>
          <a:p>
            <a:r>
              <a:rPr lang="en-IN" sz="1000" b="0" dirty="0">
                <a:effectLst/>
                <a:latin typeface="Consolas" panose="020B0609020204030204" pitchFamily="49" charset="0"/>
              </a:rPr>
              <a:t>    def __</a:t>
            </a:r>
            <a:r>
              <a:rPr lang="en-IN" sz="1000" b="0" dirty="0" err="1">
                <a:effectLst/>
                <a:latin typeface="Consolas" panose="020B0609020204030204" pitchFamily="49" charset="0"/>
              </a:rPr>
              <a:t>init</a:t>
            </a:r>
            <a:r>
              <a:rPr lang="en-IN" sz="1000" b="0" dirty="0">
                <a:effectLst/>
                <a:latin typeface="Consolas" panose="020B0609020204030204" pitchFamily="49" charset="0"/>
              </a:rPr>
              <a:t>__(self, root):</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self.root</a:t>
            </a:r>
            <a:r>
              <a:rPr lang="en-IN" sz="1000" b="0" dirty="0">
                <a:effectLst/>
                <a:latin typeface="Consolas" panose="020B0609020204030204" pitchFamily="49" charset="0"/>
              </a:rPr>
              <a:t> = root</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self.root.title</a:t>
            </a:r>
            <a:r>
              <a:rPr lang="en-IN" sz="1000" b="0" dirty="0">
                <a:effectLst/>
                <a:latin typeface="Consolas" panose="020B0609020204030204" pitchFamily="49" charset="0"/>
              </a:rPr>
              <a:t>("Login")</a:t>
            </a:r>
          </a:p>
          <a:p>
            <a:br>
              <a:rPr lang="en-IN" sz="1000" b="0" dirty="0">
                <a:effectLst/>
                <a:latin typeface="Consolas" panose="020B0609020204030204" pitchFamily="49" charset="0"/>
              </a:rPr>
            </a:br>
            <a:r>
              <a:rPr lang="en-IN" sz="1000" b="0" dirty="0">
                <a:effectLst/>
                <a:latin typeface="Consolas" panose="020B0609020204030204" pitchFamily="49" charset="0"/>
              </a:rPr>
              <a:t>        # Load the background image for the login window</a:t>
            </a:r>
          </a:p>
          <a:p>
            <a:r>
              <a:rPr lang="en-IN" sz="1000" b="0" dirty="0">
                <a:effectLst/>
                <a:latin typeface="Consolas" panose="020B0609020204030204" pitchFamily="49" charset="0"/>
              </a:rPr>
              <a:t>        </a:t>
            </a:r>
            <a:r>
              <a:rPr lang="en-IN" sz="1000" b="0" dirty="0" err="1">
                <a:effectLst/>
                <a:latin typeface="Consolas" panose="020B0609020204030204" pitchFamily="49" charset="0"/>
              </a:rPr>
              <a:t>background_image</a:t>
            </a:r>
            <a:r>
              <a:rPr lang="en-IN" sz="1000" b="0" dirty="0">
                <a:effectLst/>
                <a:latin typeface="Consolas" panose="020B0609020204030204" pitchFamily="49" charset="0"/>
              </a:rPr>
              <a:t> = </a:t>
            </a:r>
            <a:r>
              <a:rPr lang="en-IN" sz="1000" b="0" dirty="0" err="1">
                <a:effectLst/>
                <a:latin typeface="Consolas" panose="020B0609020204030204" pitchFamily="49" charset="0"/>
              </a:rPr>
              <a:t>Image.open</a:t>
            </a:r>
            <a:r>
              <a:rPr lang="en-IN" sz="1000" b="0" dirty="0">
                <a:effectLst/>
                <a:latin typeface="Consolas" panose="020B0609020204030204" pitchFamily="49" charset="0"/>
              </a:rPr>
              <a:t>(</a:t>
            </a:r>
            <a:r>
              <a:rPr lang="en-IN" sz="1000" b="0" dirty="0" err="1">
                <a:effectLst/>
                <a:latin typeface="Consolas" panose="020B0609020204030204" pitchFamily="49" charset="0"/>
              </a:rPr>
              <a:t>r"C</a:t>
            </a:r>
            <a:r>
              <a:rPr lang="en-IN" sz="1000" b="0" dirty="0">
                <a:effectLst/>
                <a:latin typeface="Consolas" panose="020B0609020204030204" pitchFamily="49" charset="0"/>
              </a:rPr>
              <a:t>:\Users\SRIJAN\OneDrive\Desktop\Flight Reservation System\loginbg2.jpg")</a:t>
            </a:r>
          </a:p>
          <a:p>
            <a:r>
              <a:rPr lang="en-IN" sz="1000" b="0" dirty="0">
                <a:effectLst/>
                <a:latin typeface="Consolas" panose="020B0609020204030204" pitchFamily="49" charset="0"/>
              </a:rPr>
              <a:t>        </a:t>
            </a:r>
            <a:r>
              <a:rPr lang="en-IN" sz="1000" b="0" dirty="0" err="1">
                <a:effectLst/>
                <a:latin typeface="Consolas" panose="020B0609020204030204" pitchFamily="49" charset="0"/>
              </a:rPr>
              <a:t>background_photo</a:t>
            </a:r>
            <a:r>
              <a:rPr lang="en-IN" sz="1000" b="0" dirty="0">
                <a:effectLst/>
                <a:latin typeface="Consolas" panose="020B0609020204030204" pitchFamily="49" charset="0"/>
              </a:rPr>
              <a:t> = </a:t>
            </a:r>
            <a:r>
              <a:rPr lang="en-IN" sz="1000" b="0" dirty="0" err="1">
                <a:effectLst/>
                <a:latin typeface="Consolas" panose="020B0609020204030204" pitchFamily="49" charset="0"/>
              </a:rPr>
              <a:t>ImageTk.PhotoImage</a:t>
            </a:r>
            <a:r>
              <a:rPr lang="en-IN" sz="1000" b="0" dirty="0">
                <a:effectLst/>
                <a:latin typeface="Consolas" panose="020B0609020204030204" pitchFamily="49" charset="0"/>
              </a:rPr>
              <a:t>(</a:t>
            </a:r>
            <a:r>
              <a:rPr lang="en-IN" sz="1000" b="0" dirty="0" err="1">
                <a:effectLst/>
                <a:latin typeface="Consolas" panose="020B0609020204030204" pitchFamily="49" charset="0"/>
              </a:rPr>
              <a:t>background_image</a:t>
            </a:r>
            <a:r>
              <a:rPr lang="en-IN" sz="1000" b="0" dirty="0">
                <a:effectLst/>
                <a:latin typeface="Consolas" panose="020B0609020204030204" pitchFamily="49" charset="0"/>
              </a:rPr>
              <a:t>)</a:t>
            </a:r>
          </a:p>
          <a:p>
            <a:br>
              <a:rPr lang="en-IN" sz="1000" b="0" dirty="0">
                <a:effectLst/>
                <a:latin typeface="Consolas" panose="020B0609020204030204" pitchFamily="49" charset="0"/>
              </a:rPr>
            </a:br>
            <a:r>
              <a:rPr lang="en-IN" sz="1000" b="0" dirty="0">
                <a:effectLst/>
                <a:latin typeface="Consolas" panose="020B0609020204030204" pitchFamily="49" charset="0"/>
              </a:rPr>
              <a:t>        </a:t>
            </a:r>
            <a:r>
              <a:rPr lang="en-IN" sz="1000" b="0" dirty="0" err="1">
                <a:effectLst/>
                <a:latin typeface="Consolas" panose="020B0609020204030204" pitchFamily="49" charset="0"/>
              </a:rPr>
              <a:t>background_label</a:t>
            </a:r>
            <a:r>
              <a:rPr lang="en-IN" sz="1000" b="0" dirty="0">
                <a:effectLst/>
                <a:latin typeface="Consolas" panose="020B0609020204030204" pitchFamily="49" charset="0"/>
              </a:rPr>
              <a:t> = </a:t>
            </a:r>
            <a:r>
              <a:rPr lang="en-IN" sz="1000" b="0" dirty="0" err="1">
                <a:effectLst/>
                <a:latin typeface="Consolas" panose="020B0609020204030204" pitchFamily="49" charset="0"/>
              </a:rPr>
              <a:t>tk.Label</a:t>
            </a:r>
            <a:r>
              <a:rPr lang="en-IN" sz="1000" b="0" dirty="0">
                <a:effectLst/>
                <a:latin typeface="Consolas" panose="020B0609020204030204" pitchFamily="49" charset="0"/>
              </a:rPr>
              <a:t>(root, image=</a:t>
            </a:r>
            <a:r>
              <a:rPr lang="en-IN" sz="1000" b="0" dirty="0" err="1">
                <a:effectLst/>
                <a:latin typeface="Consolas" panose="020B0609020204030204" pitchFamily="49" charset="0"/>
              </a:rPr>
              <a:t>background_photo</a:t>
            </a:r>
            <a:r>
              <a:rPr lang="en-IN" sz="1000" b="0" dirty="0">
                <a:effectLst/>
                <a:latin typeface="Consolas" panose="020B0609020204030204" pitchFamily="49" charset="0"/>
              </a:rPr>
              <a:t>)</a:t>
            </a:r>
          </a:p>
          <a:p>
            <a:r>
              <a:rPr lang="en-IN" sz="1000" b="0" dirty="0">
                <a:effectLst/>
                <a:latin typeface="Consolas" panose="020B0609020204030204" pitchFamily="49" charset="0"/>
              </a:rPr>
              <a:t>        </a:t>
            </a:r>
            <a:r>
              <a:rPr lang="en-IN" sz="1000" b="0" dirty="0" err="1">
                <a:effectLst/>
                <a:latin typeface="Consolas" panose="020B0609020204030204" pitchFamily="49" charset="0"/>
              </a:rPr>
              <a:t>background_label.image</a:t>
            </a:r>
            <a:r>
              <a:rPr lang="en-IN" sz="1000" b="0" dirty="0">
                <a:effectLst/>
                <a:latin typeface="Consolas" panose="020B0609020204030204" pitchFamily="49" charset="0"/>
              </a:rPr>
              <a:t> = </a:t>
            </a:r>
            <a:r>
              <a:rPr lang="en-IN" sz="1000" b="0" dirty="0" err="1">
                <a:effectLst/>
                <a:latin typeface="Consolas" panose="020B0609020204030204" pitchFamily="49" charset="0"/>
              </a:rPr>
              <a:t>background_photo</a:t>
            </a:r>
            <a:endParaRPr lang="en-IN" sz="1000" b="0" dirty="0">
              <a:effectLst/>
              <a:latin typeface="Consolas" panose="020B0609020204030204" pitchFamily="49" charset="0"/>
            </a:endParaRPr>
          </a:p>
          <a:p>
            <a:r>
              <a:rPr lang="en-IN" sz="1000" b="0" dirty="0">
                <a:effectLst/>
                <a:latin typeface="Consolas" panose="020B0609020204030204" pitchFamily="49" charset="0"/>
              </a:rPr>
              <a:t>        </a:t>
            </a:r>
            <a:r>
              <a:rPr lang="en-IN" sz="1000" b="0" dirty="0" err="1">
                <a:effectLst/>
                <a:latin typeface="Consolas" panose="020B0609020204030204" pitchFamily="49" charset="0"/>
              </a:rPr>
              <a:t>background_label.place</a:t>
            </a:r>
            <a:r>
              <a:rPr lang="en-IN" sz="1000" b="0" dirty="0">
                <a:effectLst/>
                <a:latin typeface="Consolas" panose="020B0609020204030204" pitchFamily="49" charset="0"/>
              </a:rPr>
              <a:t>(</a:t>
            </a:r>
            <a:r>
              <a:rPr lang="en-IN" sz="1000" b="0" dirty="0" err="1">
                <a:effectLst/>
                <a:latin typeface="Consolas" panose="020B0609020204030204" pitchFamily="49" charset="0"/>
              </a:rPr>
              <a:t>relwidth</a:t>
            </a:r>
            <a:r>
              <a:rPr lang="en-IN" sz="1000" b="0" dirty="0">
                <a:effectLst/>
                <a:latin typeface="Consolas" panose="020B0609020204030204" pitchFamily="49" charset="0"/>
              </a:rPr>
              <a:t>=1, </a:t>
            </a:r>
            <a:r>
              <a:rPr lang="en-IN" sz="1000" b="0" dirty="0" err="1">
                <a:effectLst/>
                <a:latin typeface="Consolas" panose="020B0609020204030204" pitchFamily="49" charset="0"/>
              </a:rPr>
              <a:t>relheight</a:t>
            </a:r>
            <a:r>
              <a:rPr lang="en-IN" sz="1000" b="0" dirty="0">
                <a:effectLst/>
                <a:latin typeface="Consolas" panose="020B0609020204030204" pitchFamily="49" charset="0"/>
              </a:rPr>
              <a:t>=1)</a:t>
            </a:r>
          </a:p>
          <a:p>
            <a:br>
              <a:rPr lang="en-IN" sz="1000" b="0" dirty="0">
                <a:effectLst/>
                <a:latin typeface="Consolas" panose="020B0609020204030204" pitchFamily="49" charset="0"/>
              </a:rPr>
            </a:br>
            <a:r>
              <a:rPr lang="en-IN" sz="1000" b="0" dirty="0">
                <a:effectLst/>
                <a:latin typeface="Consolas" panose="020B0609020204030204" pitchFamily="49" charset="0"/>
              </a:rPr>
              <a:t>        </a:t>
            </a:r>
            <a:r>
              <a:rPr lang="en-IN" sz="1000" b="0" dirty="0" err="1">
                <a:effectLst/>
                <a:latin typeface="Consolas" panose="020B0609020204030204" pitchFamily="49" charset="0"/>
              </a:rPr>
              <a:t>self.label</a:t>
            </a:r>
            <a:r>
              <a:rPr lang="en-IN" sz="1000" b="0" dirty="0">
                <a:effectLst/>
                <a:latin typeface="Consolas" panose="020B0609020204030204" pitchFamily="49" charset="0"/>
              </a:rPr>
              <a:t> = </a:t>
            </a:r>
            <a:r>
              <a:rPr lang="en-IN" sz="1000" b="0" dirty="0" err="1">
                <a:effectLst/>
                <a:latin typeface="Consolas" panose="020B0609020204030204" pitchFamily="49" charset="0"/>
              </a:rPr>
              <a:t>tk.Label</a:t>
            </a:r>
            <a:r>
              <a:rPr lang="en-IN" sz="1000" b="0" dirty="0">
                <a:effectLst/>
                <a:latin typeface="Consolas" panose="020B0609020204030204" pitchFamily="49" charset="0"/>
              </a:rPr>
              <a:t>(root, text="Login", font=("Helvetica", 20))</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self.label.pack</a:t>
            </a:r>
            <a:r>
              <a:rPr lang="en-IN" sz="1000" b="0" dirty="0">
                <a:effectLst/>
                <a:latin typeface="Consolas" panose="020B0609020204030204" pitchFamily="49" charset="0"/>
              </a:rPr>
              <a:t>(</a:t>
            </a:r>
            <a:r>
              <a:rPr lang="en-IN" sz="1000" b="0" dirty="0" err="1">
                <a:effectLst/>
                <a:latin typeface="Consolas" panose="020B0609020204030204" pitchFamily="49" charset="0"/>
              </a:rPr>
              <a:t>pady</a:t>
            </a:r>
            <a:r>
              <a:rPr lang="en-IN" sz="1000" b="0" dirty="0">
                <a:effectLst/>
                <a:latin typeface="Consolas" panose="020B0609020204030204" pitchFamily="49" charset="0"/>
              </a:rPr>
              <a:t>=10)</a:t>
            </a:r>
          </a:p>
          <a:p>
            <a:br>
              <a:rPr lang="en-IN" sz="1000" b="0" dirty="0">
                <a:effectLst/>
                <a:latin typeface="Consolas" panose="020B0609020204030204" pitchFamily="49" charset="0"/>
              </a:rPr>
            </a:br>
            <a:r>
              <a:rPr lang="en-IN" sz="1000" b="0" dirty="0">
                <a:effectLst/>
                <a:latin typeface="Consolas" panose="020B0609020204030204" pitchFamily="49" charset="0"/>
              </a:rPr>
              <a:t>        </a:t>
            </a:r>
            <a:r>
              <a:rPr lang="en-IN" sz="1000" b="0" dirty="0" err="1">
                <a:effectLst/>
                <a:latin typeface="Consolas" panose="020B0609020204030204" pitchFamily="49" charset="0"/>
              </a:rPr>
              <a:t>self.username_label</a:t>
            </a:r>
            <a:r>
              <a:rPr lang="en-IN" sz="1000" b="0" dirty="0">
                <a:effectLst/>
                <a:latin typeface="Consolas" panose="020B0609020204030204" pitchFamily="49" charset="0"/>
              </a:rPr>
              <a:t> = </a:t>
            </a:r>
            <a:r>
              <a:rPr lang="en-IN" sz="1000" b="0" dirty="0" err="1">
                <a:effectLst/>
                <a:latin typeface="Consolas" panose="020B0609020204030204" pitchFamily="49" charset="0"/>
              </a:rPr>
              <a:t>tk.Label</a:t>
            </a:r>
            <a:r>
              <a:rPr lang="en-IN" sz="1000" b="0" dirty="0">
                <a:effectLst/>
                <a:latin typeface="Consolas" panose="020B0609020204030204" pitchFamily="49" charset="0"/>
              </a:rPr>
              <a:t>(root, text="Username", font=("Helvetica", 16))</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self.username_label.pack</a:t>
            </a:r>
            <a:r>
              <a:rPr lang="en-IN" sz="1000" b="0" dirty="0">
                <a:effectLst/>
                <a:latin typeface="Consolas" panose="020B0609020204030204" pitchFamily="49" charset="0"/>
              </a:rPr>
              <a:t>()</a:t>
            </a:r>
          </a:p>
          <a:p>
            <a:br>
              <a:rPr lang="en-IN" sz="1000" b="0" dirty="0">
                <a:effectLst/>
                <a:latin typeface="Consolas" panose="020B0609020204030204" pitchFamily="49" charset="0"/>
              </a:rPr>
            </a:br>
            <a:r>
              <a:rPr lang="en-IN" sz="1000" b="0" dirty="0">
                <a:effectLst/>
                <a:latin typeface="Consolas" panose="020B0609020204030204" pitchFamily="49" charset="0"/>
              </a:rPr>
              <a:t>        </a:t>
            </a:r>
            <a:r>
              <a:rPr lang="en-IN" sz="1000" b="0" dirty="0" err="1">
                <a:effectLst/>
                <a:latin typeface="Consolas" panose="020B0609020204030204" pitchFamily="49" charset="0"/>
              </a:rPr>
              <a:t>self.username_entry</a:t>
            </a:r>
            <a:r>
              <a:rPr lang="en-IN" sz="1000" b="0" dirty="0">
                <a:effectLst/>
                <a:latin typeface="Consolas" panose="020B0609020204030204" pitchFamily="49" charset="0"/>
              </a:rPr>
              <a:t> = </a:t>
            </a:r>
            <a:r>
              <a:rPr lang="en-IN" sz="1000" b="0" dirty="0" err="1">
                <a:effectLst/>
                <a:latin typeface="Consolas" panose="020B0609020204030204" pitchFamily="49" charset="0"/>
              </a:rPr>
              <a:t>tk.Entry</a:t>
            </a:r>
            <a:r>
              <a:rPr lang="en-IN" sz="1000" b="0" dirty="0">
                <a:effectLst/>
                <a:latin typeface="Consolas" panose="020B0609020204030204" pitchFamily="49" charset="0"/>
              </a:rPr>
              <a:t>(root, font=("Helvetica", 14))</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self.username_entry.pack</a:t>
            </a:r>
            <a:r>
              <a:rPr lang="en-IN" sz="1000" b="0" dirty="0">
                <a:effectLst/>
                <a:latin typeface="Consolas" panose="020B0609020204030204" pitchFamily="49" charset="0"/>
              </a:rPr>
              <a:t>()</a:t>
            </a:r>
          </a:p>
          <a:p>
            <a:br>
              <a:rPr lang="en-IN" sz="1000" b="0" dirty="0">
                <a:effectLst/>
                <a:latin typeface="Consolas" panose="020B0609020204030204" pitchFamily="49" charset="0"/>
              </a:rPr>
            </a:br>
            <a:r>
              <a:rPr lang="en-IN" sz="1000" b="0" dirty="0">
                <a:effectLst/>
                <a:latin typeface="Consolas" panose="020B0609020204030204" pitchFamily="49" charset="0"/>
              </a:rPr>
              <a:t>        </a:t>
            </a:r>
            <a:r>
              <a:rPr lang="en-IN" sz="1000" b="0" dirty="0" err="1">
                <a:effectLst/>
                <a:latin typeface="Consolas" panose="020B0609020204030204" pitchFamily="49" charset="0"/>
              </a:rPr>
              <a:t>self.password_label</a:t>
            </a:r>
            <a:r>
              <a:rPr lang="en-IN" sz="1000" b="0" dirty="0">
                <a:effectLst/>
                <a:latin typeface="Consolas" panose="020B0609020204030204" pitchFamily="49" charset="0"/>
              </a:rPr>
              <a:t> = </a:t>
            </a:r>
            <a:r>
              <a:rPr lang="en-IN" sz="1000" b="0" dirty="0" err="1">
                <a:effectLst/>
                <a:latin typeface="Consolas" panose="020B0609020204030204" pitchFamily="49" charset="0"/>
              </a:rPr>
              <a:t>tk.Label</a:t>
            </a:r>
            <a:r>
              <a:rPr lang="en-IN" sz="1000" b="0" dirty="0">
                <a:effectLst/>
                <a:latin typeface="Consolas" panose="020B0609020204030204" pitchFamily="49" charset="0"/>
              </a:rPr>
              <a:t>(root, text="Password", font=("Helvetica", 16))</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self.password_label.pack</a:t>
            </a:r>
            <a:r>
              <a:rPr lang="en-IN" sz="1000" b="0" dirty="0">
                <a:effectLst/>
                <a:latin typeface="Consolas" panose="020B0609020204030204" pitchFamily="49" charset="0"/>
              </a:rPr>
              <a:t>()</a:t>
            </a:r>
          </a:p>
          <a:p>
            <a:br>
              <a:rPr lang="en-IN" sz="1000" b="0" dirty="0">
                <a:effectLst/>
                <a:latin typeface="Consolas" panose="020B0609020204030204" pitchFamily="49" charset="0"/>
              </a:rPr>
            </a:br>
            <a:r>
              <a:rPr lang="en-IN" sz="1000" b="0" dirty="0">
                <a:effectLst/>
                <a:latin typeface="Consolas" panose="020B0609020204030204" pitchFamily="49" charset="0"/>
              </a:rPr>
              <a:t>        </a:t>
            </a:r>
            <a:r>
              <a:rPr lang="en-IN" sz="1000" b="0" dirty="0" err="1">
                <a:effectLst/>
                <a:latin typeface="Consolas" panose="020B0609020204030204" pitchFamily="49" charset="0"/>
              </a:rPr>
              <a:t>self.password_entry</a:t>
            </a:r>
            <a:r>
              <a:rPr lang="en-IN" sz="1000" b="0" dirty="0">
                <a:effectLst/>
                <a:latin typeface="Consolas" panose="020B0609020204030204" pitchFamily="49" charset="0"/>
              </a:rPr>
              <a:t> = </a:t>
            </a:r>
            <a:r>
              <a:rPr lang="en-IN" sz="1000" b="0" dirty="0" err="1">
                <a:effectLst/>
                <a:latin typeface="Consolas" panose="020B0609020204030204" pitchFamily="49" charset="0"/>
              </a:rPr>
              <a:t>tk.Entry</a:t>
            </a:r>
            <a:r>
              <a:rPr lang="en-IN" sz="1000" b="0" dirty="0">
                <a:effectLst/>
                <a:latin typeface="Consolas" panose="020B0609020204030204" pitchFamily="49" charset="0"/>
              </a:rPr>
              <a:t>(root, show="*", font=("Helvetica", 14))</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self.password_entry.pack</a:t>
            </a:r>
            <a:r>
              <a:rPr lang="en-IN" sz="1000" b="0" dirty="0">
                <a:effectLst/>
                <a:latin typeface="Consolas" panose="020B0609020204030204" pitchFamily="49" charset="0"/>
              </a:rPr>
              <a:t>()</a:t>
            </a:r>
          </a:p>
          <a:p>
            <a:br>
              <a:rPr lang="en-IN" sz="1000" b="0" dirty="0">
                <a:effectLst/>
                <a:latin typeface="Consolas" panose="020B0609020204030204" pitchFamily="49" charset="0"/>
              </a:rPr>
            </a:br>
            <a:r>
              <a:rPr lang="en-IN" sz="1000" b="0" dirty="0">
                <a:effectLst/>
                <a:latin typeface="Consolas" panose="020B0609020204030204" pitchFamily="49" charset="0"/>
              </a:rPr>
              <a:t>        </a:t>
            </a:r>
            <a:r>
              <a:rPr lang="en-IN" sz="1000" b="0" dirty="0" err="1">
                <a:effectLst/>
                <a:latin typeface="Consolas" panose="020B0609020204030204" pitchFamily="49" charset="0"/>
              </a:rPr>
              <a:t>self.login_button</a:t>
            </a:r>
            <a:r>
              <a:rPr lang="en-IN" sz="1000" b="0" dirty="0">
                <a:effectLst/>
                <a:latin typeface="Consolas" panose="020B0609020204030204" pitchFamily="49" charset="0"/>
              </a:rPr>
              <a:t> = </a:t>
            </a:r>
            <a:r>
              <a:rPr lang="en-IN" sz="1000" b="0" dirty="0" err="1">
                <a:effectLst/>
                <a:latin typeface="Consolas" panose="020B0609020204030204" pitchFamily="49" charset="0"/>
              </a:rPr>
              <a:t>tk.Button</a:t>
            </a:r>
            <a:r>
              <a:rPr lang="en-IN" sz="1000" b="0" dirty="0">
                <a:effectLst/>
                <a:latin typeface="Consolas" panose="020B0609020204030204" pitchFamily="49" charset="0"/>
              </a:rPr>
              <a:t>(root, text="Login", command=</a:t>
            </a:r>
            <a:r>
              <a:rPr lang="en-IN" sz="1000" b="0" dirty="0" err="1">
                <a:effectLst/>
                <a:latin typeface="Consolas" panose="020B0609020204030204" pitchFamily="49" charset="0"/>
              </a:rPr>
              <a:t>self.login</a:t>
            </a:r>
            <a:r>
              <a:rPr lang="en-IN" sz="1000" b="0" dirty="0">
                <a:effectLst/>
                <a:latin typeface="Consolas" panose="020B0609020204030204" pitchFamily="49" charset="0"/>
              </a:rPr>
              <a:t>, font=("Helvetica", 14), </a:t>
            </a:r>
            <a:r>
              <a:rPr lang="en-IN" sz="1000" b="0" dirty="0" err="1">
                <a:effectLst/>
                <a:latin typeface="Consolas" panose="020B0609020204030204" pitchFamily="49" charset="0"/>
              </a:rPr>
              <a:t>bg</a:t>
            </a:r>
            <a:r>
              <a:rPr lang="en-IN" sz="1000" b="0" dirty="0">
                <a:effectLst/>
                <a:latin typeface="Consolas" panose="020B0609020204030204" pitchFamily="49" charset="0"/>
              </a:rPr>
              <a:t>="light green")</a:t>
            </a:r>
          </a:p>
          <a:p>
            <a:r>
              <a:rPr lang="en-IN" sz="1000" b="0" dirty="0">
                <a:effectLst/>
                <a:latin typeface="Consolas" panose="020B0609020204030204" pitchFamily="49" charset="0"/>
              </a:rPr>
              <a:t>        </a:t>
            </a:r>
            <a:r>
              <a:rPr lang="en-IN" sz="1000" b="0" dirty="0" err="1">
                <a:effectLst/>
                <a:latin typeface="Consolas" panose="020B0609020204030204" pitchFamily="49" charset="0"/>
              </a:rPr>
              <a:t>self.login_button.pack</a:t>
            </a:r>
            <a:r>
              <a:rPr lang="en-IN" sz="1000" b="0" dirty="0">
                <a:effectLst/>
                <a:latin typeface="Consolas" panose="020B0609020204030204" pitchFamily="49" charset="0"/>
              </a:rPr>
              <a:t>(</a:t>
            </a:r>
            <a:r>
              <a:rPr lang="en-IN" sz="1000" b="0" dirty="0" err="1">
                <a:effectLst/>
                <a:latin typeface="Consolas" panose="020B0609020204030204" pitchFamily="49" charset="0"/>
              </a:rPr>
              <a:t>pady</a:t>
            </a:r>
            <a:r>
              <a:rPr lang="en-IN" sz="1000" b="0" dirty="0">
                <a:effectLst/>
                <a:latin typeface="Consolas" panose="020B0609020204030204" pitchFamily="49" charset="0"/>
              </a:rPr>
              <a:t>=10)</a:t>
            </a:r>
          </a:p>
        </p:txBody>
      </p:sp>
    </p:spTree>
    <p:extLst>
      <p:ext uri="{BB962C8B-B14F-4D97-AF65-F5344CB8AC3E}">
        <p14:creationId xmlns:p14="http://schemas.microsoft.com/office/powerpoint/2010/main" val="33491953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Sagona Extra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agona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E2713E1-6312-427E-BFCB-C5A5DA301373}">
  <ds:schemaRefs>
    <ds:schemaRef ds:uri="http://schemas.microsoft.com/sharepoint/v3/contenttype/forms"/>
  </ds:schemaRefs>
</ds:datastoreItem>
</file>

<file path=customXml/itemProps2.xml><?xml version="1.0" encoding="utf-8"?>
<ds:datastoreItem xmlns:ds="http://schemas.openxmlformats.org/officeDocument/2006/customXml" ds:itemID="{52F3B215-496E-4790-A364-7C1C46DEC771}">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0DB95DD-0319-4EE5-8C5C-9CEDF75E02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{794B61EA-0216-46BC-95AF-E164B9D4F2C3}tf78829772_win32</Template>
  <TotalTime>97</TotalTime>
  <Words>2901</Words>
  <Application>Microsoft Office PowerPoint</Application>
  <PresentationFormat>Widescreen</PresentationFormat>
  <Paragraphs>219</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Consolas</vt:lpstr>
      <vt:lpstr>Garamond</vt:lpstr>
      <vt:lpstr>Sagona Book</vt:lpstr>
      <vt:lpstr>Sagona ExtraLight</vt:lpstr>
      <vt:lpstr>Symbol</vt:lpstr>
      <vt:lpstr>Times New Roman</vt:lpstr>
      <vt:lpstr>SavonVTI</vt:lpstr>
      <vt:lpstr>Airline reservation system</vt:lpstr>
      <vt:lpstr>ABSTRACT</vt:lpstr>
      <vt:lpstr>MOTIVATION</vt:lpstr>
      <vt:lpstr>Tools Used</vt:lpstr>
      <vt:lpstr>Components</vt:lpstr>
      <vt:lpstr>PowerPoint Presentation</vt:lpstr>
      <vt:lpstr>CODE</vt:lpstr>
      <vt:lpstr>PowerPoint Presentation</vt:lpstr>
      <vt:lpstr>PowerPoint Presentation</vt:lpstr>
      <vt:lpstr>PowerPoint Presentation</vt:lpstr>
      <vt:lpstr>OUTPUT</vt:lpstr>
      <vt:lpstr>PowerPoint Presentation</vt:lpstr>
      <vt:lpstr>PowerPoint Presentation</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Airline reservation system</dc:title>
  <dc:creator>Srijan Srivastava</dc:creator>
  <cp:lastModifiedBy>Srijan Srivastava</cp:lastModifiedBy>
  <cp:revision>5</cp:revision>
  <dcterms:created xsi:type="dcterms:W3CDTF">2023-10-26T07:06:03Z</dcterms:created>
  <dcterms:modified xsi:type="dcterms:W3CDTF">2023-11-16T09:52:52Z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